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4"/>
    <p:sldMasterId id="2147483851" r:id="rId5"/>
    <p:sldMasterId id="2147483877" r:id="rId6"/>
  </p:sldMasterIdLst>
  <p:notesMasterIdLst>
    <p:notesMasterId r:id="rId44"/>
  </p:notesMasterIdLst>
  <p:sldIdLst>
    <p:sldId id="25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8" r:id="rId17"/>
    <p:sldId id="407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32" r:id="rId38"/>
    <p:sldId id="433" r:id="rId39"/>
    <p:sldId id="428" r:id="rId40"/>
    <p:sldId id="429" r:id="rId41"/>
    <p:sldId id="430" r:id="rId42"/>
    <p:sldId id="352" r:id="rId43"/>
  </p:sldIdLst>
  <p:sldSz cx="12188825" cy="6858000"/>
  <p:notesSz cx="7010400" cy="9296400"/>
  <p:defaultTextStyle>
    <a:defPPr>
      <a:defRPr lang="en-US"/>
    </a:defPPr>
    <a:lvl1pPr marL="0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1pPr>
    <a:lvl2pPr marL="460788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2pPr>
    <a:lvl3pPr marL="921578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3pPr>
    <a:lvl4pPr marL="1382367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4pPr>
    <a:lvl5pPr marL="1843156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5pPr>
    <a:lvl6pPr marL="2303948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6pPr>
    <a:lvl7pPr marL="2764733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7pPr>
    <a:lvl8pPr marL="3225519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8pPr>
    <a:lvl9pPr marL="3686307" algn="l" defTabSz="921578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376BEE-AF55-4C87-8359-1F28B468BA71}">
          <p14:sldIdLst>
            <p14:sldId id="25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8"/>
            <p14:sldId id="407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32"/>
            <p14:sldId id="433"/>
            <p14:sldId id="428"/>
            <p14:sldId id="429"/>
            <p14:sldId id="430"/>
            <p14:sldId id="352"/>
          </p14:sldIdLst>
        </p14:section>
        <p14:section name="Alternatives" id="{9A70786F-83AC-429A-880A-CD7AFBF49E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752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19" userDrawn="1">
          <p15:clr>
            <a:srgbClr val="A4A3A4"/>
          </p15:clr>
        </p15:guide>
        <p15:guide id="5" pos="1334" userDrawn="1">
          <p15:clr>
            <a:srgbClr val="A4A3A4"/>
          </p15:clr>
        </p15:guide>
        <p15:guide id="6" pos="6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FFAB2F"/>
    <a:srgbClr val="FF6600"/>
    <a:srgbClr val="ED9F13"/>
    <a:srgbClr val="008000"/>
    <a:srgbClr val="FFC000"/>
    <a:srgbClr val="BF820F"/>
    <a:srgbClr val="009900"/>
    <a:srgbClr val="F0B34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0" autoAdjust="0"/>
    <p:restoredTop sz="71462" autoAdjust="0"/>
  </p:normalViewPr>
  <p:slideViewPr>
    <p:cSldViewPr snapToGrid="0">
      <p:cViewPr>
        <p:scale>
          <a:sx n="89" d="100"/>
          <a:sy n="89" d="100"/>
        </p:scale>
        <p:origin x="736" y="608"/>
      </p:cViewPr>
      <p:guideLst>
        <p:guide orient="horz" pos="2160"/>
        <p:guide orient="horz" pos="2752"/>
        <p:guide pos="3838"/>
        <p:guide pos="7319"/>
        <p:guide pos="1334"/>
        <p:guide pos="6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05-4DF1-8F4D-74B3BA29AB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05-4DF1-8F4D-74B3BA29ABD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05-4DF1-8F4D-74B3BA29ABD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05-4DF1-8F4D-74B3BA29ABD1}"/>
              </c:ext>
            </c:extLst>
          </c:dPt>
          <c:cat>
            <c:strRef>
              <c:f>Sheet1!$A$2:$A$5</c:f>
              <c:strCache>
                <c:ptCount val="4"/>
                <c:pt idx="0">
                  <c:v>Legal Hold</c:v>
                </c:pt>
                <c:pt idx="1">
                  <c:v>Collections</c:v>
                </c:pt>
                <c:pt idx="2">
                  <c:v>Processing</c:v>
                </c:pt>
                <c:pt idx="3">
                  <c:v>Review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7.0</c:v>
                </c:pt>
                <c:pt idx="2">
                  <c:v>19.0</c:v>
                </c:pt>
                <c:pt idx="3">
                  <c:v>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05-4DF1-8F4D-74B3BA29A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56153744578"/>
          <c:y val="0.110147004779741"/>
          <c:w val="0.811782471023902"/>
          <c:h val="0.734509628800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Matter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76000"/>
                  </a:schemeClr>
                </a:gs>
                <a:gs pos="75000">
                  <a:schemeClr val="accent2">
                    <a:shade val="76000"/>
                    <a:lumMod val="60000"/>
                    <a:lumOff val="40000"/>
                  </a:schemeClr>
                </a:gs>
                <a:gs pos="51000">
                  <a:schemeClr val="accent2">
                    <a:shade val="76000"/>
                    <a:alpha val="75000"/>
                  </a:schemeClr>
                </a:gs>
                <a:gs pos="100000">
                  <a:schemeClr val="accent2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Client A</c:v>
                </c:pt>
                <c:pt idx="1">
                  <c:v>Client B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10000.0</c:v>
                </c:pt>
                <c:pt idx="1">
                  <c:v>423000.0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CF-4DAC-829D-CA4794163A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Matter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tint val="77000"/>
                  </a:schemeClr>
                </a:gs>
                <a:gs pos="75000">
                  <a:schemeClr val="accent2">
                    <a:tint val="77000"/>
                    <a:lumMod val="60000"/>
                    <a:lumOff val="40000"/>
                  </a:schemeClr>
                </a:gs>
                <a:gs pos="51000">
                  <a:schemeClr val="accent2">
                    <a:tint val="77000"/>
                    <a:alpha val="75000"/>
                  </a:schemeClr>
                </a:gs>
                <a:gs pos="100000">
                  <a:schemeClr val="accent2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Client A</c:v>
                </c:pt>
                <c:pt idx="1">
                  <c:v>Client 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&quot;$&quot;#,##0">
                  <c:v>18000.0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CF-4DAC-829D-CA4794163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459297520"/>
        <c:axId val="-964793696"/>
      </c:barChart>
      <c:catAx>
        <c:axId val="-4592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964793696"/>
        <c:crosses val="autoZero"/>
        <c:auto val="1"/>
        <c:lblAlgn val="ctr"/>
        <c:lblOffset val="100"/>
        <c:noMultiLvlLbl val="0"/>
      </c:catAx>
      <c:valAx>
        <c:axId val="-9647936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592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alibri Regular" charset="0"/>
              </a:defRPr>
            </a:lvl1pPr>
          </a:lstStyle>
          <a:p>
            <a:fld id="{BFB5092A-874E-4FCA-9919-D012F108A9EE}" type="datetimeFigureOut">
              <a:rPr lang="en-US" smtClean="0"/>
              <a:pPr/>
              <a:t>12/5/18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alibri Regular" charset="0"/>
              </a:defRPr>
            </a:lvl1pPr>
          </a:lstStyle>
          <a:p>
            <a:fld id="{F8AFA463-D02E-4D3F-93F2-01441CD5F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5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1578" rtl="0" eaLnBrk="1" latinLnBrk="0" hangingPunct="1">
      <a:defRPr sz="1210" b="0" i="0" kern="1200">
        <a:solidFill>
          <a:schemeClr val="tx1"/>
        </a:solidFill>
        <a:latin typeface="Calibri Regular" charset="0"/>
        <a:ea typeface="+mn-ea"/>
        <a:cs typeface="+mn-cs"/>
      </a:defRPr>
    </a:lvl1pPr>
    <a:lvl2pPr marL="460788" algn="l" defTabSz="921578" rtl="0" eaLnBrk="1" latinLnBrk="0" hangingPunct="1">
      <a:defRPr sz="1210" b="0" i="0" kern="1200">
        <a:solidFill>
          <a:schemeClr val="tx1"/>
        </a:solidFill>
        <a:latin typeface="Calibri Regular" charset="0"/>
        <a:ea typeface="+mn-ea"/>
        <a:cs typeface="+mn-cs"/>
      </a:defRPr>
    </a:lvl2pPr>
    <a:lvl3pPr marL="921578" algn="l" defTabSz="921578" rtl="0" eaLnBrk="1" latinLnBrk="0" hangingPunct="1">
      <a:defRPr sz="1210" b="0" i="0" kern="1200">
        <a:solidFill>
          <a:schemeClr val="tx1"/>
        </a:solidFill>
        <a:latin typeface="Calibri Regular" charset="0"/>
        <a:ea typeface="+mn-ea"/>
        <a:cs typeface="+mn-cs"/>
      </a:defRPr>
    </a:lvl3pPr>
    <a:lvl4pPr marL="1382367" algn="l" defTabSz="921578" rtl="0" eaLnBrk="1" latinLnBrk="0" hangingPunct="1">
      <a:defRPr sz="1210" b="0" i="0" kern="1200">
        <a:solidFill>
          <a:schemeClr val="tx1"/>
        </a:solidFill>
        <a:latin typeface="Calibri Regular" charset="0"/>
        <a:ea typeface="+mn-ea"/>
        <a:cs typeface="+mn-cs"/>
      </a:defRPr>
    </a:lvl4pPr>
    <a:lvl5pPr marL="1843156" algn="l" defTabSz="921578" rtl="0" eaLnBrk="1" latinLnBrk="0" hangingPunct="1">
      <a:defRPr sz="1210" b="0" i="0" kern="1200">
        <a:solidFill>
          <a:schemeClr val="tx1"/>
        </a:solidFill>
        <a:latin typeface="Calibri Regular" charset="0"/>
        <a:ea typeface="+mn-ea"/>
        <a:cs typeface="+mn-cs"/>
      </a:defRPr>
    </a:lvl5pPr>
    <a:lvl6pPr marL="2303948" algn="l" defTabSz="921578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6pPr>
    <a:lvl7pPr marL="2764733" algn="l" defTabSz="921578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7pPr>
    <a:lvl8pPr marL="3225519" algn="l" defTabSz="921578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8pPr>
    <a:lvl9pPr marL="3686307" algn="l" defTabSz="921578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71280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0311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reeform 42"/>
          <p:cNvSpPr>
            <a:spLocks noChangeAspect="1"/>
          </p:cNvSpPr>
          <p:nvPr userDrawn="1"/>
        </p:nvSpPr>
        <p:spPr bwMode="auto">
          <a:xfrm>
            <a:off x="975162" y="1781437"/>
            <a:ext cx="4205145" cy="4116416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1384355" y="2221424"/>
            <a:ext cx="3382399" cy="3383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771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2"/>
          <p:cNvSpPr>
            <a:spLocks noChangeAspect="1"/>
          </p:cNvSpPr>
          <p:nvPr userDrawn="1"/>
        </p:nvSpPr>
        <p:spPr bwMode="auto">
          <a:xfrm>
            <a:off x="4723155" y="1793881"/>
            <a:ext cx="2742486" cy="2684621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4" name="Freeform 42"/>
          <p:cNvSpPr>
            <a:spLocks noChangeAspect="1"/>
          </p:cNvSpPr>
          <p:nvPr userDrawn="1"/>
        </p:nvSpPr>
        <p:spPr bwMode="auto">
          <a:xfrm>
            <a:off x="8530825" y="1783100"/>
            <a:ext cx="2742486" cy="2684621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5" name="Freeform 42"/>
          <p:cNvSpPr>
            <a:spLocks noChangeAspect="1"/>
          </p:cNvSpPr>
          <p:nvPr userDrawn="1"/>
        </p:nvSpPr>
        <p:spPr bwMode="auto">
          <a:xfrm>
            <a:off x="915484" y="1804664"/>
            <a:ext cx="2742486" cy="2684621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1173862" y="2068185"/>
            <a:ext cx="2193989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997406" y="2068197"/>
            <a:ext cx="2193989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2"/>
          </p:nvPr>
        </p:nvSpPr>
        <p:spPr>
          <a:xfrm>
            <a:off x="8820950" y="2068209"/>
            <a:ext cx="2193989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675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42"/>
          <p:cNvSpPr>
            <a:spLocks noChangeAspect="1"/>
          </p:cNvSpPr>
          <p:nvPr userDrawn="1"/>
        </p:nvSpPr>
        <p:spPr bwMode="auto">
          <a:xfrm>
            <a:off x="883720" y="1600222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2" name="Freeform 42"/>
          <p:cNvSpPr>
            <a:spLocks noChangeAspect="1"/>
          </p:cNvSpPr>
          <p:nvPr userDrawn="1"/>
        </p:nvSpPr>
        <p:spPr bwMode="auto">
          <a:xfrm>
            <a:off x="6094387" y="1600222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3" name="Freeform 42"/>
          <p:cNvSpPr>
            <a:spLocks noChangeAspect="1"/>
          </p:cNvSpPr>
          <p:nvPr userDrawn="1"/>
        </p:nvSpPr>
        <p:spPr bwMode="auto">
          <a:xfrm>
            <a:off x="883747" y="4207350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4" name="Freeform 42"/>
          <p:cNvSpPr>
            <a:spLocks noChangeAspect="1"/>
          </p:cNvSpPr>
          <p:nvPr userDrawn="1"/>
        </p:nvSpPr>
        <p:spPr bwMode="auto">
          <a:xfrm>
            <a:off x="6094412" y="4207350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12262" y="1874537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1"/>
          </p:nvPr>
        </p:nvSpPr>
        <p:spPr>
          <a:xfrm>
            <a:off x="6322928" y="1874537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2"/>
          </p:nvPr>
        </p:nvSpPr>
        <p:spPr>
          <a:xfrm>
            <a:off x="1112288" y="4502436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322954" y="4502436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5726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3977636"/>
            <a:ext cx="12188825" cy="2880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reeform 42"/>
          <p:cNvSpPr>
            <a:spLocks noChangeAspect="1"/>
          </p:cNvSpPr>
          <p:nvPr userDrawn="1"/>
        </p:nvSpPr>
        <p:spPr bwMode="auto">
          <a:xfrm>
            <a:off x="838018" y="4251952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0" name="Freeform 42"/>
          <p:cNvSpPr>
            <a:spLocks noChangeAspect="1"/>
          </p:cNvSpPr>
          <p:nvPr userDrawn="1"/>
        </p:nvSpPr>
        <p:spPr bwMode="auto">
          <a:xfrm>
            <a:off x="3702361" y="4251952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1" name="Freeform 42"/>
          <p:cNvSpPr>
            <a:spLocks noChangeAspect="1"/>
          </p:cNvSpPr>
          <p:nvPr userDrawn="1"/>
        </p:nvSpPr>
        <p:spPr bwMode="auto">
          <a:xfrm>
            <a:off x="6566705" y="4251952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2" name="Freeform 42"/>
          <p:cNvSpPr>
            <a:spLocks noChangeAspect="1"/>
          </p:cNvSpPr>
          <p:nvPr userDrawn="1"/>
        </p:nvSpPr>
        <p:spPr bwMode="auto">
          <a:xfrm>
            <a:off x="9431046" y="4251952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9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1043688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4"/>
          <p:cNvSpPr>
            <a:spLocks noGrp="1" noChangeAspect="1"/>
          </p:cNvSpPr>
          <p:nvPr>
            <p:ph type="pic" sz="quarter" idx="14"/>
          </p:nvPr>
        </p:nvSpPr>
        <p:spPr>
          <a:xfrm>
            <a:off x="3919494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14"/>
          <p:cNvSpPr>
            <a:spLocks noGrp="1" noChangeAspect="1"/>
          </p:cNvSpPr>
          <p:nvPr>
            <p:ph type="pic" sz="quarter" idx="15"/>
          </p:nvPr>
        </p:nvSpPr>
        <p:spPr>
          <a:xfrm>
            <a:off x="6795298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14"/>
          <p:cNvSpPr>
            <a:spLocks noGrp="1" noChangeAspect="1"/>
          </p:cNvSpPr>
          <p:nvPr>
            <p:ph type="pic" sz="quarter" idx="16"/>
          </p:nvPr>
        </p:nvSpPr>
        <p:spPr>
          <a:xfrm>
            <a:off x="9671104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3" name="Freeform 42"/>
          <p:cNvSpPr>
            <a:spLocks noChangeAspect="1"/>
          </p:cNvSpPr>
          <p:nvPr userDrawn="1"/>
        </p:nvSpPr>
        <p:spPr bwMode="auto">
          <a:xfrm>
            <a:off x="792332" y="1508783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4" name="Freeform 42"/>
          <p:cNvSpPr>
            <a:spLocks noChangeAspect="1"/>
          </p:cNvSpPr>
          <p:nvPr userDrawn="1"/>
        </p:nvSpPr>
        <p:spPr bwMode="auto">
          <a:xfrm>
            <a:off x="3656675" y="1508783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5" name="Freeform 42"/>
          <p:cNvSpPr>
            <a:spLocks noChangeAspect="1"/>
          </p:cNvSpPr>
          <p:nvPr userDrawn="1"/>
        </p:nvSpPr>
        <p:spPr bwMode="auto">
          <a:xfrm>
            <a:off x="6521018" y="1508783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6" name="Freeform 42"/>
          <p:cNvSpPr>
            <a:spLocks noChangeAspect="1"/>
          </p:cNvSpPr>
          <p:nvPr userDrawn="1"/>
        </p:nvSpPr>
        <p:spPr bwMode="auto">
          <a:xfrm>
            <a:off x="9385360" y="1508783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7" name="Picture Placeholder 14"/>
          <p:cNvSpPr>
            <a:spLocks noGrp="1" noChangeAspect="1"/>
          </p:cNvSpPr>
          <p:nvPr>
            <p:ph type="pic" sz="quarter" idx="17"/>
          </p:nvPr>
        </p:nvSpPr>
        <p:spPr>
          <a:xfrm>
            <a:off x="998003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14"/>
          <p:cNvSpPr>
            <a:spLocks noGrp="1" noChangeAspect="1"/>
          </p:cNvSpPr>
          <p:nvPr>
            <p:ph type="pic" sz="quarter" idx="18"/>
          </p:nvPr>
        </p:nvSpPr>
        <p:spPr>
          <a:xfrm>
            <a:off x="3873807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14"/>
          <p:cNvSpPr>
            <a:spLocks noGrp="1" noChangeAspect="1"/>
          </p:cNvSpPr>
          <p:nvPr>
            <p:ph type="pic" sz="quarter" idx="19"/>
          </p:nvPr>
        </p:nvSpPr>
        <p:spPr>
          <a:xfrm>
            <a:off x="6749613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14"/>
          <p:cNvSpPr>
            <a:spLocks noGrp="1" noChangeAspect="1"/>
          </p:cNvSpPr>
          <p:nvPr>
            <p:ph type="pic" sz="quarter" idx="20"/>
          </p:nvPr>
        </p:nvSpPr>
        <p:spPr>
          <a:xfrm>
            <a:off x="9625417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61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274" y="594391"/>
            <a:ext cx="5302139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60074" y="0"/>
            <a:ext cx="5728752" cy="685800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9414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728752" cy="685800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5770" y="594391"/>
            <a:ext cx="5302139" cy="548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392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txBody>
          <a:bodyPr lIns="68580" tIns="68580" rIns="68580" bIns="68580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2435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3746" y="2249836"/>
            <a:ext cx="6947630" cy="3915247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5780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67209" y="2425667"/>
            <a:ext cx="2054409" cy="3025945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96267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a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68659" y="2018700"/>
            <a:ext cx="4936475" cy="2781887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4008" y="2018700"/>
            <a:ext cx="4936212" cy="2781887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70900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a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36503" y="1965977"/>
            <a:ext cx="3985746" cy="246227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86000" y="1960315"/>
            <a:ext cx="3985746" cy="246227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60925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707" y="2243303"/>
            <a:ext cx="1613615" cy="2376703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89025" y="2240295"/>
            <a:ext cx="1613615" cy="2376703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901344" y="2237287"/>
            <a:ext cx="1613615" cy="2376703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89571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Opi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602737" y="4624959"/>
            <a:ext cx="1096994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8192358" y="4624959"/>
            <a:ext cx="1096994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013116" y="4624959"/>
            <a:ext cx="1096994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0098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3746" y="2331732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52268" y="2331749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20789" y="2331767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949718" y="4434812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18239" y="4434829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983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11805"/>
            <a:ext cx="12188825" cy="32461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1524" y="4939773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4618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429001"/>
            <a:ext cx="12188825" cy="3429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1524" y="4939773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accent3">
              <a:lumMod val="7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3246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02985" y="2472567"/>
            <a:ext cx="4216963" cy="260511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46286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51911" y="1783099"/>
            <a:ext cx="4205145" cy="4389072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57334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2784" y="2489561"/>
            <a:ext cx="2084289" cy="3108961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7109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06788" y="1839554"/>
            <a:ext cx="4912599" cy="3041571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612948" y="2672515"/>
            <a:ext cx="1027204" cy="151297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58551" y="2649698"/>
            <a:ext cx="1027204" cy="151297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1508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4007" y="1783099"/>
            <a:ext cx="6398802" cy="4473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7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884008" y="2191116"/>
            <a:ext cx="6398801" cy="36576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29121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81"/>
          <p:cNvSpPr>
            <a:spLocks noGrp="1" noChangeAspect="1"/>
          </p:cNvSpPr>
          <p:nvPr>
            <p:ph type="pic" sz="quarter" idx="25"/>
          </p:nvPr>
        </p:nvSpPr>
        <p:spPr>
          <a:xfrm>
            <a:off x="4631758" y="178309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26"/>
          </p:nvPr>
        </p:nvSpPr>
        <p:spPr>
          <a:xfrm>
            <a:off x="7008553" y="3154683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27"/>
          </p:nvPr>
        </p:nvSpPr>
        <p:spPr>
          <a:xfrm>
            <a:off x="975162" y="5074903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28"/>
          </p:nvPr>
        </p:nvSpPr>
        <p:spPr>
          <a:xfrm>
            <a:off x="4631758" y="5074903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 noChangeAspect="1"/>
          </p:cNvSpPr>
          <p:nvPr>
            <p:ph type="pic" sz="quarter" idx="29"/>
          </p:nvPr>
        </p:nvSpPr>
        <p:spPr>
          <a:xfrm>
            <a:off x="8288353" y="5074903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4060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81"/>
          <p:cNvSpPr>
            <a:spLocks noGrp="1" noChangeAspect="1"/>
          </p:cNvSpPr>
          <p:nvPr>
            <p:ph type="pic" sz="quarter" idx="25"/>
          </p:nvPr>
        </p:nvSpPr>
        <p:spPr>
          <a:xfrm>
            <a:off x="4631758" y="178309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26"/>
          </p:nvPr>
        </p:nvSpPr>
        <p:spPr>
          <a:xfrm>
            <a:off x="6094413" y="3428988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27"/>
          </p:nvPr>
        </p:nvSpPr>
        <p:spPr>
          <a:xfrm>
            <a:off x="975162" y="516632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28"/>
          </p:nvPr>
        </p:nvSpPr>
        <p:spPr>
          <a:xfrm>
            <a:off x="4631758" y="516632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 noChangeAspect="1"/>
          </p:cNvSpPr>
          <p:nvPr>
            <p:ph type="pic" sz="quarter" idx="29"/>
          </p:nvPr>
        </p:nvSpPr>
        <p:spPr>
          <a:xfrm>
            <a:off x="8288353" y="516632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0"/>
          <p:cNvSpPr>
            <a:spLocks noGrp="1" noChangeAspect="1"/>
          </p:cNvSpPr>
          <p:nvPr>
            <p:ph type="pic" sz="quarter" idx="30"/>
          </p:nvPr>
        </p:nvSpPr>
        <p:spPr>
          <a:xfrm>
            <a:off x="2437793" y="3429000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9652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42854" y="2423127"/>
            <a:ext cx="4570809" cy="36576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5163" y="2423127"/>
            <a:ext cx="4570809" cy="36576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883747" y="1782999"/>
            <a:ext cx="4753642" cy="438912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6551436" y="1783051"/>
            <a:ext cx="4753642" cy="438912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59081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85793" y="1143025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928284" y="1143025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85828" y="3703317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28318" y="3703317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276" y="594391"/>
            <a:ext cx="5210681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6094352" y="1051587"/>
            <a:ext cx="5484971" cy="512064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8115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130" y="1965915"/>
            <a:ext cx="2925318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31738" y="1965935"/>
            <a:ext cx="2925318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288377" y="1965955"/>
            <a:ext cx="2925318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689" y="1874491"/>
            <a:ext cx="3108174" cy="4206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40296" y="1874537"/>
            <a:ext cx="3108174" cy="4206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96904" y="1874583"/>
            <a:ext cx="3108174" cy="4206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2428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85802" y="2057417"/>
            <a:ext cx="2376821" cy="3840523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7592" y="2057330"/>
            <a:ext cx="2376821" cy="3840523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626143" y="1965920"/>
            <a:ext cx="5027890" cy="402336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6525786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 userDrawn="1"/>
        </p:nvSpPr>
        <p:spPr bwMode="auto">
          <a:xfrm>
            <a:off x="1524" y="4939773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7376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reeform 3"/>
          <p:cNvSpPr>
            <a:spLocks noChangeAspect="1"/>
          </p:cNvSpPr>
          <p:nvPr userDrawn="1"/>
        </p:nvSpPr>
        <p:spPr bwMode="auto">
          <a:xfrm>
            <a:off x="1524" y="4939773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509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>
            <a:grpSpLocks noChangeAspect="1"/>
          </p:cNvGrpSpPr>
          <p:nvPr userDrawn="1"/>
        </p:nvGrpSpPr>
        <p:grpSpPr>
          <a:xfrm>
            <a:off x="-22786" y="645311"/>
            <a:ext cx="12124925" cy="6035040"/>
            <a:chOff x="538789" y="1131575"/>
            <a:chExt cx="5819028" cy="2895599"/>
          </a:xfrm>
          <a:solidFill>
            <a:schemeClr val="bg1">
              <a:lumMod val="85000"/>
              <a:alpha val="54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3" name="Freeform 23"/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5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6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7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8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0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1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2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3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5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6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7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9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1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2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0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1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2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3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4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5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6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7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8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9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0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1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2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3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4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5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6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7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0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1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2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3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4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5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7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8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9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0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1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3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4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5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6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7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8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9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0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1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2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3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4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5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6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7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8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9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0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1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2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3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4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5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</p:grpSp>
      <p:sp>
        <p:nvSpPr>
          <p:cNvPr id="176" name="Title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7725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5406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reeform 42"/>
          <p:cNvSpPr>
            <a:spLocks noChangeAspect="1"/>
          </p:cNvSpPr>
          <p:nvPr userDrawn="1"/>
        </p:nvSpPr>
        <p:spPr bwMode="auto">
          <a:xfrm>
            <a:off x="975162" y="1781437"/>
            <a:ext cx="4205145" cy="4116416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1384355" y="2221424"/>
            <a:ext cx="3382399" cy="3383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308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2"/>
          <p:cNvSpPr>
            <a:spLocks noChangeAspect="1"/>
          </p:cNvSpPr>
          <p:nvPr userDrawn="1"/>
        </p:nvSpPr>
        <p:spPr bwMode="auto">
          <a:xfrm>
            <a:off x="4723155" y="1793881"/>
            <a:ext cx="2742486" cy="2684621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4" name="Freeform 42"/>
          <p:cNvSpPr>
            <a:spLocks noChangeAspect="1"/>
          </p:cNvSpPr>
          <p:nvPr userDrawn="1"/>
        </p:nvSpPr>
        <p:spPr bwMode="auto">
          <a:xfrm>
            <a:off x="8530825" y="1783101"/>
            <a:ext cx="2742486" cy="2684621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5" name="Freeform 42"/>
          <p:cNvSpPr>
            <a:spLocks noChangeAspect="1"/>
          </p:cNvSpPr>
          <p:nvPr userDrawn="1"/>
        </p:nvSpPr>
        <p:spPr bwMode="auto">
          <a:xfrm>
            <a:off x="915484" y="1804665"/>
            <a:ext cx="2742486" cy="2684621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1173862" y="2068185"/>
            <a:ext cx="2193989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997406" y="2068197"/>
            <a:ext cx="2193989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2"/>
          </p:nvPr>
        </p:nvSpPr>
        <p:spPr>
          <a:xfrm>
            <a:off x="8820950" y="2068209"/>
            <a:ext cx="2193989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713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42"/>
          <p:cNvSpPr>
            <a:spLocks noChangeAspect="1"/>
          </p:cNvSpPr>
          <p:nvPr userDrawn="1"/>
        </p:nvSpPr>
        <p:spPr bwMode="auto">
          <a:xfrm>
            <a:off x="883720" y="1600222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2" name="Freeform 42"/>
          <p:cNvSpPr>
            <a:spLocks noChangeAspect="1"/>
          </p:cNvSpPr>
          <p:nvPr userDrawn="1"/>
        </p:nvSpPr>
        <p:spPr bwMode="auto">
          <a:xfrm>
            <a:off x="6094387" y="1600222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3" name="Freeform 42"/>
          <p:cNvSpPr>
            <a:spLocks noChangeAspect="1"/>
          </p:cNvSpPr>
          <p:nvPr userDrawn="1"/>
        </p:nvSpPr>
        <p:spPr bwMode="auto">
          <a:xfrm>
            <a:off x="883747" y="4207350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4" name="Freeform 42"/>
          <p:cNvSpPr>
            <a:spLocks noChangeAspect="1"/>
          </p:cNvSpPr>
          <p:nvPr userDrawn="1"/>
        </p:nvSpPr>
        <p:spPr bwMode="auto">
          <a:xfrm>
            <a:off x="6094412" y="4207350"/>
            <a:ext cx="2193989" cy="214769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12262" y="1874537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1"/>
          </p:nvPr>
        </p:nvSpPr>
        <p:spPr>
          <a:xfrm>
            <a:off x="6322928" y="1874537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2"/>
          </p:nvPr>
        </p:nvSpPr>
        <p:spPr>
          <a:xfrm>
            <a:off x="1112288" y="4502436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322954" y="4502436"/>
            <a:ext cx="1736908" cy="17373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132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3977643"/>
            <a:ext cx="12188825" cy="2880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reeform 42"/>
          <p:cNvSpPr>
            <a:spLocks noChangeAspect="1"/>
          </p:cNvSpPr>
          <p:nvPr userDrawn="1"/>
        </p:nvSpPr>
        <p:spPr bwMode="auto">
          <a:xfrm>
            <a:off x="838018" y="4251959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0" name="Freeform 42"/>
          <p:cNvSpPr>
            <a:spLocks noChangeAspect="1"/>
          </p:cNvSpPr>
          <p:nvPr userDrawn="1"/>
        </p:nvSpPr>
        <p:spPr bwMode="auto">
          <a:xfrm>
            <a:off x="3702361" y="4251959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1" name="Freeform 42"/>
          <p:cNvSpPr>
            <a:spLocks noChangeAspect="1"/>
          </p:cNvSpPr>
          <p:nvPr userDrawn="1"/>
        </p:nvSpPr>
        <p:spPr bwMode="auto">
          <a:xfrm>
            <a:off x="6566705" y="4251959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2" name="Freeform 42"/>
          <p:cNvSpPr>
            <a:spLocks noChangeAspect="1"/>
          </p:cNvSpPr>
          <p:nvPr userDrawn="1"/>
        </p:nvSpPr>
        <p:spPr bwMode="auto">
          <a:xfrm>
            <a:off x="9431046" y="4251959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29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1043688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4"/>
          <p:cNvSpPr>
            <a:spLocks noGrp="1" noChangeAspect="1"/>
          </p:cNvSpPr>
          <p:nvPr>
            <p:ph type="pic" sz="quarter" idx="14"/>
          </p:nvPr>
        </p:nvSpPr>
        <p:spPr>
          <a:xfrm>
            <a:off x="3919494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14"/>
          <p:cNvSpPr>
            <a:spLocks noGrp="1" noChangeAspect="1"/>
          </p:cNvSpPr>
          <p:nvPr>
            <p:ph type="pic" sz="quarter" idx="15"/>
          </p:nvPr>
        </p:nvSpPr>
        <p:spPr>
          <a:xfrm>
            <a:off x="6795298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14"/>
          <p:cNvSpPr>
            <a:spLocks noGrp="1" noChangeAspect="1"/>
          </p:cNvSpPr>
          <p:nvPr>
            <p:ph type="pic" sz="quarter" idx="16"/>
          </p:nvPr>
        </p:nvSpPr>
        <p:spPr>
          <a:xfrm>
            <a:off x="9671104" y="449769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3" name="Freeform 42"/>
          <p:cNvSpPr>
            <a:spLocks noChangeAspect="1"/>
          </p:cNvSpPr>
          <p:nvPr userDrawn="1"/>
        </p:nvSpPr>
        <p:spPr bwMode="auto">
          <a:xfrm>
            <a:off x="792332" y="1508790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4" name="Freeform 42"/>
          <p:cNvSpPr>
            <a:spLocks noChangeAspect="1"/>
          </p:cNvSpPr>
          <p:nvPr userDrawn="1"/>
        </p:nvSpPr>
        <p:spPr bwMode="auto">
          <a:xfrm>
            <a:off x="3656675" y="1508790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5" name="Freeform 42"/>
          <p:cNvSpPr>
            <a:spLocks noChangeAspect="1"/>
          </p:cNvSpPr>
          <p:nvPr userDrawn="1"/>
        </p:nvSpPr>
        <p:spPr bwMode="auto">
          <a:xfrm>
            <a:off x="6521018" y="1508790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6" name="Freeform 42"/>
          <p:cNvSpPr>
            <a:spLocks noChangeAspect="1"/>
          </p:cNvSpPr>
          <p:nvPr userDrawn="1"/>
        </p:nvSpPr>
        <p:spPr bwMode="auto">
          <a:xfrm>
            <a:off x="9385360" y="1508790"/>
            <a:ext cx="1919740" cy="1879239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  <p:sp>
        <p:nvSpPr>
          <p:cNvPr id="37" name="Picture Placeholder 14"/>
          <p:cNvSpPr>
            <a:spLocks noGrp="1" noChangeAspect="1"/>
          </p:cNvSpPr>
          <p:nvPr>
            <p:ph type="pic" sz="quarter" idx="17"/>
          </p:nvPr>
        </p:nvSpPr>
        <p:spPr>
          <a:xfrm>
            <a:off x="998003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14"/>
          <p:cNvSpPr>
            <a:spLocks noGrp="1" noChangeAspect="1"/>
          </p:cNvSpPr>
          <p:nvPr>
            <p:ph type="pic" sz="quarter" idx="18"/>
          </p:nvPr>
        </p:nvSpPr>
        <p:spPr>
          <a:xfrm>
            <a:off x="3873807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14"/>
          <p:cNvSpPr>
            <a:spLocks noGrp="1" noChangeAspect="1"/>
          </p:cNvSpPr>
          <p:nvPr>
            <p:ph type="pic" sz="quarter" idx="19"/>
          </p:nvPr>
        </p:nvSpPr>
        <p:spPr>
          <a:xfrm>
            <a:off x="6749613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14"/>
          <p:cNvSpPr>
            <a:spLocks noGrp="1" noChangeAspect="1"/>
          </p:cNvSpPr>
          <p:nvPr>
            <p:ph type="pic" sz="quarter" idx="20"/>
          </p:nvPr>
        </p:nvSpPr>
        <p:spPr>
          <a:xfrm>
            <a:off x="9625417" y="1754523"/>
            <a:ext cx="1462659" cy="146304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312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274" y="594391"/>
            <a:ext cx="5302139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60076" y="0"/>
            <a:ext cx="5728752" cy="685800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0168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728752" cy="685800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5770" y="594391"/>
            <a:ext cx="5302139" cy="548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607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txBody>
          <a:bodyPr lIns="68573" tIns="68573" rIns="68573" bIns="68573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52942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3746" y="2249843"/>
            <a:ext cx="6947630" cy="3915247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255736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67209" y="2425673"/>
            <a:ext cx="2054409" cy="3025945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72850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a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68666" y="2018707"/>
            <a:ext cx="4936475" cy="2781887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4008" y="2018707"/>
            <a:ext cx="4936212" cy="2781887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880059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a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36503" y="1965979"/>
            <a:ext cx="3985746" cy="246227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86000" y="1960315"/>
            <a:ext cx="3985746" cy="246227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57876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708" y="2243308"/>
            <a:ext cx="1613615" cy="2376703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89027" y="2240302"/>
            <a:ext cx="1613615" cy="2376703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901345" y="2237294"/>
            <a:ext cx="1613615" cy="2376703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11919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Opi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602737" y="4624959"/>
            <a:ext cx="1096994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8192358" y="4624959"/>
            <a:ext cx="1096994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013116" y="4624959"/>
            <a:ext cx="1096994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722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3753" y="2331732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52275" y="2331749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20796" y="2331767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949725" y="4434812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18246" y="4434829"/>
            <a:ext cx="2084291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93900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11805"/>
            <a:ext cx="12188825" cy="32461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1524" y="4939775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  <a:noAutofit/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3648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429001"/>
            <a:ext cx="12188825" cy="3429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1524" y="4939775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accent3">
              <a:lumMod val="7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  <a:noAutofit/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3635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02985" y="2472568"/>
            <a:ext cx="4216963" cy="260511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717301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51911" y="1783099"/>
            <a:ext cx="4205145" cy="4389072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920782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2784" y="2489566"/>
            <a:ext cx="2084289" cy="3108961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709343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06795" y="1839554"/>
            <a:ext cx="4912599" cy="3041571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612948" y="2672522"/>
            <a:ext cx="1027204" cy="151297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58551" y="2649704"/>
            <a:ext cx="1027204" cy="151297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98633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4010" y="1783099"/>
            <a:ext cx="6398802" cy="4473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7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884009" y="2191116"/>
            <a:ext cx="6398801" cy="36576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30312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81"/>
          <p:cNvSpPr>
            <a:spLocks noGrp="1" noChangeAspect="1"/>
          </p:cNvSpPr>
          <p:nvPr>
            <p:ph type="pic" sz="quarter" idx="25"/>
          </p:nvPr>
        </p:nvSpPr>
        <p:spPr>
          <a:xfrm>
            <a:off x="4631758" y="178309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26"/>
          </p:nvPr>
        </p:nvSpPr>
        <p:spPr>
          <a:xfrm>
            <a:off x="6094413" y="3428988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27"/>
          </p:nvPr>
        </p:nvSpPr>
        <p:spPr>
          <a:xfrm>
            <a:off x="975162" y="516632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28"/>
          </p:nvPr>
        </p:nvSpPr>
        <p:spPr>
          <a:xfrm>
            <a:off x="4631758" y="516632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 noChangeAspect="1"/>
          </p:cNvSpPr>
          <p:nvPr>
            <p:ph type="pic" sz="quarter" idx="29"/>
          </p:nvPr>
        </p:nvSpPr>
        <p:spPr>
          <a:xfrm>
            <a:off x="8288353" y="5166329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0"/>
          <p:cNvSpPr>
            <a:spLocks noGrp="1" noChangeAspect="1"/>
          </p:cNvSpPr>
          <p:nvPr>
            <p:ph type="pic" sz="quarter" idx="30"/>
          </p:nvPr>
        </p:nvSpPr>
        <p:spPr>
          <a:xfrm>
            <a:off x="2437793" y="3429000"/>
            <a:ext cx="1096994" cy="109728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9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29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42854" y="2423127"/>
            <a:ext cx="4570809" cy="36576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5163" y="2423127"/>
            <a:ext cx="4570809" cy="36576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883747" y="1782999"/>
            <a:ext cx="4753642" cy="438912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6551436" y="1783051"/>
            <a:ext cx="4753642" cy="438912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65544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5575-B8E0-472D-867B-37F24C2A9EA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543B-5BF4-44B2-82B7-8C2664B8F4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85793" y="1143025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928284" y="1143025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85828" y="3703317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28318" y="3703317"/>
            <a:ext cx="2559653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283" y="594391"/>
            <a:ext cx="5210681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6094352" y="1051587"/>
            <a:ext cx="5484971" cy="512064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1969336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130" y="1965915"/>
            <a:ext cx="2925318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31738" y="1965935"/>
            <a:ext cx="2925318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288377" y="1965955"/>
            <a:ext cx="2925318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689" y="1874491"/>
            <a:ext cx="3108174" cy="4206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40296" y="1874537"/>
            <a:ext cx="3108174" cy="4206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96904" y="1874583"/>
            <a:ext cx="3108174" cy="4206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509" b="0" i="0" dirty="0">
              <a:solidFill>
                <a:prstClr val="white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37713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85802" y="2057417"/>
            <a:ext cx="2376821" cy="3840523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7592" y="2057330"/>
            <a:ext cx="2376821" cy="3840523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626143" y="1965920"/>
            <a:ext cx="5027890" cy="402336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9" rIns="91431" bIns="45719" rtlCol="0" anchor="ctr"/>
          <a:lstStyle/>
          <a:p>
            <a:pPr algn="ctr" defTabSz="914264"/>
            <a:endParaRPr lang="en-US" sz="24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0182438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 userDrawn="1"/>
        </p:nvSpPr>
        <p:spPr bwMode="auto">
          <a:xfrm>
            <a:off x="1524" y="4939775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  <a:noAutofit/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233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reeform 3"/>
          <p:cNvSpPr>
            <a:spLocks noChangeAspect="1"/>
          </p:cNvSpPr>
          <p:nvPr userDrawn="1"/>
        </p:nvSpPr>
        <p:spPr bwMode="auto">
          <a:xfrm>
            <a:off x="1524" y="4939775"/>
            <a:ext cx="12185778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31" tIns="45719" rIns="91431" bIns="45719" numCol="1" anchor="t" anchorCtr="0" compatLnSpc="1">
            <a:prstTxWarp prst="textNoShape">
              <a:avLst/>
            </a:prstTxWarp>
            <a:noAutofit/>
          </a:bodyPr>
          <a:lstStyle/>
          <a:p>
            <a:pPr defTabSz="914264"/>
            <a:endParaRPr lang="en-US" sz="2509" b="0" i="0" dirty="0">
              <a:solidFill>
                <a:prstClr val="black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3900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119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>
            <a:grpSpLocks noChangeAspect="1"/>
          </p:cNvGrpSpPr>
          <p:nvPr userDrawn="1"/>
        </p:nvGrpSpPr>
        <p:grpSpPr>
          <a:xfrm>
            <a:off x="-22786" y="645311"/>
            <a:ext cx="12124925" cy="6035040"/>
            <a:chOff x="538789" y="1131575"/>
            <a:chExt cx="5819028" cy="2895599"/>
          </a:xfrm>
          <a:solidFill>
            <a:schemeClr val="bg1">
              <a:lumMod val="85000"/>
              <a:alpha val="54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3" name="Freeform 23"/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5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6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7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108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0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1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2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3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5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6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7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89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1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2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64"/>
                  <a:endParaRPr lang="en-US" sz="2509" b="0" i="0" dirty="0">
                    <a:solidFill>
                      <a:prstClr val="black"/>
                    </a:solidFill>
                    <a:latin typeface="Calibri Regular" charset="0"/>
                  </a:endParaRPr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0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1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2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1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2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3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4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5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6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7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8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29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0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1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2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3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4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5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6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7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0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1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2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3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4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5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7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8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49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0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1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3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4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5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6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7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8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59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0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1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2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3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4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5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6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7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8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69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0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1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2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3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4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  <p:sp>
            <p:nvSpPr>
              <p:cNvPr id="75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64"/>
                <a:endParaRPr lang="en-US" sz="2509" b="0" i="0" dirty="0">
                  <a:solidFill>
                    <a:prstClr val="black"/>
                  </a:solidFill>
                  <a:latin typeface="Calibri Regular" charset="0"/>
                </a:endParaRPr>
              </a:p>
            </p:txBody>
          </p:sp>
        </p:grpSp>
      </p:grpSp>
      <p:sp>
        <p:nvSpPr>
          <p:cNvPr id="176" name="Title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5805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30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4.xml"/><Relationship Id="rId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3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37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4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86.xml"/><Relationship Id="rId9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95.xml"/><Relationship Id="rId4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7C855575-B8E0-472D-867B-37F24C2A9EA1}" type="datetimeFigureOut">
              <a:rPr lang="en-US" smtClean="0"/>
              <a:pPr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C47543B-5BF4-44B2-82B7-8C2664B8F4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50" r:id="rId12"/>
  </p:sldLayoutIdLst>
  <p:transition spd="slow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7C855575-B8E0-472D-867B-37F24C2A9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C47543B-5BF4-44B2-82B7-8C2664B8F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7" r:id="rId40"/>
    <p:sldLayoutId id="2147483779" r:id="rId41"/>
    <p:sldLayoutId id="2147483780" r:id="rId42"/>
  </p:sldLayoutIdLst>
  <p:transition spd="slow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1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pPr defTabSz="91426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pPr defTabSz="914264"/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26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90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3" r:id="rId39"/>
    <p:sldLayoutId id="2147483745" r:id="rId40"/>
    <p:sldLayoutId id="2147483746" r:id="rId41"/>
  </p:sldLayoutIdLst>
  <p:transition spd="slow">
    <p:push dir="u"/>
  </p:transition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Calibri Regular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f"/><Relationship Id="rId3" Type="http://schemas.openxmlformats.org/officeDocument/2006/relationships/image" Target="../media/image3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3412" y="5178995"/>
            <a:ext cx="8763000" cy="461663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/>
            <a:endParaRPr lang="en-US" sz="2400" dirty="0">
              <a:latin typeface="Calibri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275574"/>
            <a:ext cx="479408" cy="44975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92560"/>
              </p:ext>
            </p:extLst>
          </p:nvPr>
        </p:nvGraphicFramePr>
        <p:xfrm>
          <a:off x="1588848" y="2452438"/>
          <a:ext cx="8710523" cy="155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0535">
                <a:tc>
                  <a:txBody>
                    <a:bodyPr/>
                    <a:lstStyle/>
                    <a:p>
                      <a:pPr algn="ctr"/>
                      <a:r>
                        <a:rPr lang="en-US" sz="4400" b="1" i="0" dirty="0" smtClean="0">
                          <a:solidFill>
                            <a:srgbClr val="FFFFFF"/>
                          </a:solidFill>
                          <a:latin typeface="Calibri Regular" charset="0"/>
                          <a:ea typeface="Calibri Regular" charset="0"/>
                          <a:cs typeface="Calibri Regular" charset="0"/>
                        </a:rPr>
                        <a:t>Technology in E-Discovery </a:t>
                      </a:r>
                      <a:r>
                        <a:rPr lang="en-US" sz="4400" b="1" i="0" dirty="0" smtClean="0">
                          <a:solidFill>
                            <a:srgbClr val="FFFFFF"/>
                          </a:solidFill>
                          <a:latin typeface="Calibri Regular" charset="0"/>
                          <a:ea typeface="Calibri Regular" charset="0"/>
                          <a:cs typeface="Calibri Regular" charset="0"/>
                        </a:rPr>
                        <a:t>&amp; Managed Review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81177" y="4911825"/>
            <a:ext cx="212586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 Regular" charset="0"/>
              </a:rPr>
              <a:t>Presented By</a:t>
            </a:r>
            <a:r>
              <a:rPr lang="en-US" sz="1600" dirty="0">
                <a:solidFill>
                  <a:schemeClr val="bg1"/>
                </a:solidFill>
                <a:latin typeface="Calibri Regular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Calibri Regular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 Regular" charset="0"/>
              </a:rPr>
              <a:t>Chris Lauer</a:t>
            </a:r>
            <a:br>
              <a:rPr lang="en-US" sz="1600" dirty="0" smtClean="0">
                <a:solidFill>
                  <a:schemeClr val="bg1"/>
                </a:solidFill>
                <a:latin typeface="Calibri Regular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 Regular" charset="0"/>
              </a:rPr>
              <a:t>Trustpoint.One</a:t>
            </a:r>
            <a:r>
              <a:rPr lang="en-US" sz="1600" dirty="0" smtClean="0">
                <a:solidFill>
                  <a:schemeClr val="bg1"/>
                </a:solidFill>
                <a:latin typeface="Calibri Regular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 Regular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 Regular" charset="0"/>
              </a:rPr>
              <a:t>February 14</a:t>
            </a:r>
            <a:r>
              <a:rPr lang="en-US" sz="1600" baseline="30000" dirty="0" smtClean="0">
                <a:solidFill>
                  <a:schemeClr val="bg1"/>
                </a:solidFill>
                <a:latin typeface="Calibri Regular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alibri Regular" charset="0"/>
              </a:rPr>
              <a:t>, 2018</a:t>
            </a:r>
            <a:endParaRPr lang="id-ID" sz="1600" dirty="0">
              <a:solidFill>
                <a:schemeClr val="bg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1642" y="2781272"/>
            <a:ext cx="3429000" cy="3204949"/>
          </a:xfrm>
        </p:spPr>
        <p:txBody>
          <a:bodyPr>
            <a:noAutofit/>
          </a:bodyPr>
          <a:lstStyle/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Case study: 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Proportionality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Reasonable deadlines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Hard data on burden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 test database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Break down cost 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Extrapolate for all custodians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9830" y="5262398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Calibri Regular" charset="0"/>
                <a:ea typeface="Calibri Regular" charset="0"/>
                <a:cs typeface="Calibri Regular" charset="0"/>
              </a:rPr>
              <a:t>Reviewing 1 terabyte: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/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50 people, 60 docs/hr, 1 year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1642" y="1303491"/>
            <a:ext cx="5096657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Understanding the Data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30" y="1289344"/>
            <a:ext cx="3621130" cy="37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1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03410" y="1547430"/>
            <a:ext cx="4635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Preparation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3410" y="2685955"/>
            <a:ext cx="4661760" cy="3229970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Can your client search data in place? If not, create a test database with key custodians</a:t>
            </a:r>
          </a:p>
          <a:p>
            <a:pPr marL="0" indent="0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Leverage ECA tools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 marL="0" indent="0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- Date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limits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- Custodian limits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-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Domain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filtering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-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Documentation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62" y="1244599"/>
            <a:ext cx="4024416" cy="44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4650" y="1297295"/>
            <a:ext cx="463570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Search Terms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4650" y="2383430"/>
            <a:ext cx="3926006" cy="3382370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Purpose: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Find needles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Smaller haystacks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Control costs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Win your case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 marL="0" indent="0"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Search terms: 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Who is developing them?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Who is using them?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" pitchFamily="9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12" y="1276350"/>
            <a:ext cx="4965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11492" y="1297295"/>
            <a:ext cx="4635707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Search Term Optimization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1492" y="2780778"/>
            <a:ext cx="5465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Draft terms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Test terms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Prioritize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Sample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Identify false hits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Suggest limiting logic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Iterate and document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Why? In re Fannie Mae Sec.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Litig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.,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552 F.3d 814  (D.C. Cir. 2009)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297295"/>
            <a:ext cx="4548188" cy="45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7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4650" y="1297295"/>
            <a:ext cx="463570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Search Term Logic: Example	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84650" y="2985418"/>
            <a:ext cx="3429000" cy="2876121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Proposed term: “DME”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 Disposable Medical Equipment</a:t>
            </a:r>
          </a:p>
          <a:p>
            <a:pPr marL="0" indent="0">
              <a:buClr>
                <a:srgbClr val="C0C0C0"/>
              </a:buClr>
              <a:buSzPct val="200000"/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Client: DME Product Group</a:t>
            </a:r>
          </a:p>
          <a:p>
            <a:pPr marL="0" indent="0"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Non-relevant entities: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DME Specialty Co.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Premier DME, LLC</a:t>
            </a:r>
          </a:p>
        </p:txBody>
      </p:sp>
      <p:sp>
        <p:nvSpPr>
          <p:cNvPr id="2" name="Oval 1"/>
          <p:cNvSpPr/>
          <p:nvPr/>
        </p:nvSpPr>
        <p:spPr>
          <a:xfrm>
            <a:off x="6319640" y="1289776"/>
            <a:ext cx="3133702" cy="313370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77696" y="1258859"/>
            <a:ext cx="3133702" cy="3133702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4179" y="3226497"/>
            <a:ext cx="3133702" cy="313370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18580" y="2354063"/>
            <a:ext cx="850637" cy="623836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Both Entities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48560" y="3347551"/>
            <a:ext cx="850637" cy="462569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alibri Regular" charset="0"/>
              </a:rPr>
              <a:t>All</a:t>
            </a:r>
            <a:endParaRPr lang="en-US" sz="1100" dirty="0">
              <a:solidFill>
                <a:schemeClr val="accent2"/>
              </a:solidFill>
              <a:latin typeface="Calibri Regular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71586" y="4828764"/>
            <a:ext cx="997631" cy="83080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Generic reference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“DME”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603243" y="2278274"/>
            <a:ext cx="1569152" cy="83080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Exclude: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“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DME Specialty”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79505" y="2354063"/>
            <a:ext cx="1569152" cy="83080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Include: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“DME Product”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“DME w/2 Group”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97499" y="3667669"/>
            <a:ext cx="850637" cy="6238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DME 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as alias for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relevant entity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193910" y="3600108"/>
            <a:ext cx="850637" cy="6238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C0C0"/>
              </a:buClr>
              <a:buSzPct val="200000"/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DME as alias 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for non-relevant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entity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spect="1"/>
          </p:cNvSpPr>
          <p:nvPr/>
        </p:nvSpPr>
        <p:spPr>
          <a:xfrm>
            <a:off x="2430063" y="1304190"/>
            <a:ext cx="2823346" cy="29068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74893" y="1457213"/>
            <a:ext cx="463570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Search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Terms Testing</a:t>
            </a: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	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74893" y="2870548"/>
            <a:ext cx="4062996" cy="2876121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Judicial Encouragement is strong for carefully crafted search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terms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Custodian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Input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Quality Control Tested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Tested Before Agreement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1848" y="1190038"/>
            <a:ext cx="4691389" cy="4556631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163767" y="2568061"/>
            <a:ext cx="1595827" cy="1643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8522" y="4581793"/>
            <a:ext cx="1634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Total Items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1,575,337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2916" y="1613824"/>
            <a:ext cx="165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Keyword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Documents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841,897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355" y="3099021"/>
            <a:ext cx="1582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Responsive</a:t>
            </a:r>
            <a:br>
              <a:rPr lang="en-US" sz="14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 Set</a:t>
            </a:r>
            <a:br>
              <a:rPr lang="en-US" sz="14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108,914</a:t>
            </a:r>
            <a:endParaRPr lang="en-US" sz="1400" dirty="0">
              <a:solidFill>
                <a:schemeClr val="bg1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9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449" y="905161"/>
            <a:ext cx="463570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Search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Terms Testing</a:t>
            </a: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	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89449" y="2273125"/>
            <a:ext cx="4119689" cy="3891032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Run draft terms in test database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Prioritize (most to least hits)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Review sample of first term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Tag relevant documents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Tag relevant hits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Identify top false hits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Revise search terms &amp; retest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Inclusion logic (“and” “w/20”)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Exclusion logic (“not”)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Iterate to optimize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Document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297295"/>
            <a:ext cx="4548188" cy="45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47603" y="725328"/>
            <a:ext cx="498969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Search Methodologies</a:t>
            </a:r>
            <a:b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for Smaller Cases	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47603" y="2740194"/>
            <a:ext cx="4749853" cy="444701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Use proportionality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Amount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of data in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controversy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Significance of the case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Search data in place or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leverage a small test database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Limit custodians &amp; date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range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Use domain filtering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1522000"/>
            <a:ext cx="4064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10323"/>
              </p:ext>
            </p:extLst>
          </p:nvPr>
        </p:nvGraphicFramePr>
        <p:xfrm>
          <a:off x="1708324" y="2222753"/>
          <a:ext cx="4666615" cy="182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14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1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Case Study 1 (S1.12M SAVED)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Key Statistics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Type of matter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Government subpoena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Original dataset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1.34 million document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Estimated original review cost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$2.51 million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Final dataset after optimization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741,000 documents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Actual</a:t>
                      </a:r>
                      <a:r>
                        <a:rPr lang="en-US" sz="1100" b="0" i="0" baseline="0" dirty="0">
                          <a:latin typeface="Calibri Regular" charset="0"/>
                        </a:rPr>
                        <a:t> </a:t>
                      </a:r>
                      <a:r>
                        <a:rPr lang="en-US" sz="1100" b="0" i="0" dirty="0">
                          <a:latin typeface="Calibri Regular" charset="0"/>
                        </a:rPr>
                        <a:t>review cost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$1.39 million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Client savings $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accent2"/>
                          </a:solidFill>
                          <a:latin typeface="Calibri Regular" charset="0"/>
                        </a:rPr>
                        <a:t>$1.12 million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Client savings %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accent2"/>
                          </a:solidFill>
                          <a:latin typeface="Calibri Regular" charset="0"/>
                        </a:rPr>
                        <a:t>45%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3778"/>
              </p:ext>
            </p:extLst>
          </p:nvPr>
        </p:nvGraphicFramePr>
        <p:xfrm>
          <a:off x="1709808" y="4573410"/>
          <a:ext cx="4724400" cy="182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4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7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Case Study 2 ($800k</a:t>
                      </a:r>
                      <a:r>
                        <a:rPr lang="en-US" sz="1100" b="0" i="0" baseline="0" dirty="0">
                          <a:latin typeface="Calibri Regular" charset="0"/>
                        </a:rPr>
                        <a:t> SAVED)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Key Statistics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Type of matter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Commercial litigation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Original dataset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 Regular" charset="0"/>
                        </a:rPr>
                        <a:t>1.20 million documents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Estimated original review cost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$1.2 million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Final dataset after optimization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437,000 documents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Estimated final review cost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$399,500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Client savings $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accent2"/>
                          </a:solidFill>
                          <a:latin typeface="Calibri Regular" charset="0"/>
                        </a:rPr>
                        <a:t>$800,500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latin typeface="Calibri Regular" charset="0"/>
                        </a:rPr>
                        <a:t>Client savings %</a:t>
                      </a:r>
                      <a:endParaRPr lang="en-US" sz="11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accent2"/>
                          </a:solidFill>
                          <a:latin typeface="Calibri Regular" charset="0"/>
                        </a:rPr>
                        <a:t>67%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62967" y="2310498"/>
            <a:ext cx="1957587" cy="122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 b="1" dirty="0">
                <a:latin typeface="Calibri Regular" charset="0"/>
              </a:rPr>
              <a:t>45%</a:t>
            </a:r>
            <a:br>
              <a:rPr lang="en-US" sz="8000" b="1" dirty="0">
                <a:latin typeface="Calibri Regular" charset="0"/>
              </a:rPr>
            </a:br>
            <a:r>
              <a:rPr lang="en-US" sz="2400" b="1" dirty="0">
                <a:latin typeface="Calibri Regular" charset="0"/>
              </a:rPr>
              <a:t>Cost Savings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0176" y="4559555"/>
            <a:ext cx="1957587" cy="122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 b="1" dirty="0">
                <a:latin typeface="Calibri Regular" charset="0"/>
              </a:rPr>
              <a:t>67%</a:t>
            </a:r>
            <a:br>
              <a:rPr lang="en-US" sz="8000" b="1" dirty="0">
                <a:latin typeface="Calibri Regular" charset="0"/>
              </a:rPr>
            </a:br>
            <a:r>
              <a:rPr lang="en-US" sz="2400" b="1" dirty="0">
                <a:latin typeface="Calibri Regular" charset="0"/>
              </a:rPr>
              <a:t>Cost Savings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08324" y="4289582"/>
            <a:ext cx="8587227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08324" y="2065736"/>
            <a:ext cx="8587227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88404" y="556378"/>
            <a:ext cx="8758809" cy="9802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libri Regular" charset="0"/>
              </a:rPr>
              <a:t>Search Term Testing</a:t>
            </a:r>
            <a:r>
              <a:rPr lang="en-US" sz="4900" b="1" dirty="0">
                <a:latin typeface="Calibri Regular" charset="0"/>
              </a:rPr>
              <a:t/>
            </a:r>
            <a:br>
              <a:rPr lang="en-US" sz="4900" b="1" dirty="0">
                <a:latin typeface="Calibri Regular" charset="0"/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Testing Reduces Cost Dramatically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6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66456" y="296315"/>
            <a:ext cx="6315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400" b="1" dirty="0" smtClean="0">
                <a:latin typeface="Calibri Regular" charset="0"/>
              </a:rPr>
              <a:t>Review Efficiently</a:t>
            </a:r>
            <a:endParaRPr lang="en-US" sz="2000" b="1" dirty="0" smtClean="0">
              <a:latin typeface="Calibri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238" y="3508600"/>
            <a:ext cx="2972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chemeClr val="accent2"/>
                </a:solidFill>
                <a:latin typeface="Calibri Regular" charset="0"/>
              </a:rPr>
              <a:t>Process &amp; project </a:t>
            </a:r>
            <a:r>
              <a:rPr lang="en-US" sz="2000" dirty="0" smtClean="0">
                <a:solidFill>
                  <a:schemeClr val="accent2"/>
                </a:solidFill>
                <a:latin typeface="Calibri Regular" charset="0"/>
              </a:rPr>
              <a:t>management</a:t>
            </a:r>
            <a:endParaRPr lang="en-US" sz="2000" dirty="0">
              <a:solidFill>
                <a:schemeClr val="accent2"/>
              </a:solidFill>
              <a:latin typeface="Calibri Regular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688" y="4733214"/>
            <a:ext cx="886198" cy="85514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181" y="4657390"/>
            <a:ext cx="982952" cy="930970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0854" y="2204583"/>
            <a:ext cx="850197" cy="11978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31142" y="3532212"/>
            <a:ext cx="297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</a:rPr>
              <a:t>Quality control</a:t>
            </a:r>
            <a:endParaRPr lang="en-US" sz="2000" dirty="0">
              <a:solidFill>
                <a:schemeClr val="accent2"/>
              </a:solidFill>
              <a:latin typeface="Calibri Regular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1189" y="3548104"/>
            <a:ext cx="297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</a:rPr>
              <a:t>Reporting </a:t>
            </a:r>
            <a:endParaRPr lang="en-US" sz="2000" dirty="0">
              <a:solidFill>
                <a:schemeClr val="accent2"/>
              </a:solidFill>
              <a:latin typeface="Calibri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62570" y="5588360"/>
            <a:ext cx="297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</a:rPr>
              <a:t>Privilege Review</a:t>
            </a:r>
            <a:endParaRPr lang="en-US" sz="2000" dirty="0">
              <a:solidFill>
                <a:schemeClr val="accent2"/>
              </a:solidFill>
              <a:latin typeface="Calibri Regular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9282" y="5650417"/>
            <a:ext cx="297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</a:rPr>
              <a:t>Leadership</a:t>
            </a:r>
            <a:endParaRPr lang="en-US" sz="2000" dirty="0">
              <a:solidFill>
                <a:schemeClr val="accent2"/>
              </a:solidFill>
              <a:latin typeface="Calibr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133" y="2338369"/>
            <a:ext cx="1123485" cy="1123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580" y="2346943"/>
            <a:ext cx="949752" cy="9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5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50077"/>
              </p:ext>
            </p:extLst>
          </p:nvPr>
        </p:nvGraphicFramePr>
        <p:xfrm>
          <a:off x="3288198" y="725328"/>
          <a:ext cx="5396380" cy="105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56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7775" algn="l"/>
                          <a:tab pos="2803525" algn="l"/>
                        </a:tabLst>
                        <a:defRPr/>
                      </a:pPr>
                      <a:r>
                        <a:rPr lang="en-US" sz="4400" b="1" i="0" dirty="0" smtClean="0">
                          <a:solidFill>
                            <a:schemeClr val="tx1"/>
                          </a:solidFill>
                          <a:latin typeface="Calibri Regular" charset="0"/>
                          <a:ea typeface="Calibri Regular" charset="0"/>
                          <a:cs typeface="Calibri Regular" charset="0"/>
                        </a:rPr>
                        <a:t>Overview</a:t>
                      </a:r>
                      <a:endParaRPr lang="en-US" sz="4400" b="1" i="0" dirty="0">
                        <a:solidFill>
                          <a:schemeClr val="tx1"/>
                        </a:solidFill>
                        <a:latin typeface="Calibri Regular" charset="0"/>
                        <a:ea typeface="Calibri Regular" charset="0"/>
                        <a:cs typeface="Calibri Regular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10368" y="2076449"/>
            <a:ext cx="4304620" cy="3524251"/>
          </a:xfrm>
        </p:spPr>
        <p:txBody>
          <a:bodyPr>
            <a:normAutofit/>
          </a:bodyPr>
          <a:lstStyle/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Know the EDRM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Common pitfalls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Cost Control Strategies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Search Term Optimization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Efficient Review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Leveraging Technology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Case Studies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Practice Tips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78" y="1790700"/>
            <a:ext cx="3429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89357" y="2938452"/>
            <a:ext cx="1913465" cy="2673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Regula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818" y="2938452"/>
            <a:ext cx="1913465" cy="2673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Regular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6550" y="2938452"/>
            <a:ext cx="1913465" cy="2673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Regular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36957" y="1146141"/>
            <a:ext cx="176106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3005" y="1386428"/>
            <a:ext cx="1199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Regular" charset="0"/>
              </a:rPr>
              <a:t>Client </a:t>
            </a:r>
          </a:p>
          <a:p>
            <a:pPr algn="ctr"/>
            <a:r>
              <a:rPr lang="en-US" sz="1100" dirty="0">
                <a:latin typeface="Calibri Regular" charset="0"/>
              </a:rPr>
              <a:t>Litigation Counsel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13075" y="1360429"/>
            <a:ext cx="1764792" cy="49953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 Regular" charset="0"/>
              </a:rPr>
              <a:t>Outside Counsel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55432" y="1353574"/>
            <a:ext cx="1757664" cy="49953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 Regular" charset="0"/>
              </a:rPr>
              <a:t>Review Tool Provider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36957" y="2251041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BLD Relationship Manager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16478" y="3299309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Discovery Consultant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36957" y="3299309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Discovery Consultant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52029" y="3299309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Discovery Consultant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13075" y="3897228"/>
            <a:ext cx="1761067" cy="81075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Review Team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33554" y="3897228"/>
            <a:ext cx="1761067" cy="81075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Review Team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48626" y="3897228"/>
            <a:ext cx="1761067" cy="81075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Review Team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6478" y="4958777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QC Team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36957" y="4958777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QC Team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52029" y="4958777"/>
            <a:ext cx="1761067" cy="49953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 Regular" charset="0"/>
              </a:rPr>
              <a:t>QC Team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37635" y="5785877"/>
            <a:ext cx="176106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Regular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8393" y="6049953"/>
            <a:ext cx="1431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 Regular" charset="0"/>
              </a:rPr>
              <a:t>Outside Counsel QC Process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4759" y="5991702"/>
            <a:ext cx="1757664" cy="49953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 Regular" charset="0"/>
              </a:rPr>
              <a:t>Production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777867" y="1603341"/>
            <a:ext cx="259090" cy="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98024" y="1603341"/>
            <a:ext cx="25740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17491" y="2060541"/>
            <a:ext cx="0" cy="190500"/>
          </a:xfrm>
          <a:prstGeom prst="straightConnector1">
            <a:avLst/>
          </a:prstGeom>
          <a:ln w="12700">
            <a:solidFill>
              <a:srgbClr val="E93C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17491" y="2750574"/>
            <a:ext cx="0" cy="1905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6798024" y="2500808"/>
            <a:ext cx="1148066" cy="4376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 flipV="1">
            <a:off x="3893283" y="2500808"/>
            <a:ext cx="1143674" cy="4376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99729" y="2979169"/>
            <a:ext cx="111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Regular" charset="0"/>
              </a:rPr>
              <a:t>Review Team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8452" y="2994479"/>
            <a:ext cx="111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Regular" charset="0"/>
              </a:rPr>
              <a:t>Review Team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79268" y="3009819"/>
            <a:ext cx="111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Regular" charset="0"/>
              </a:rPr>
              <a:t>Review Team 3</a:t>
            </a: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2640217" y="2362725"/>
            <a:ext cx="2397419" cy="388035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23282" y="2362725"/>
            <a:ext cx="239333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296326" y="4704767"/>
            <a:ext cx="3403" cy="2507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25883" y="4704767"/>
            <a:ext cx="3403" cy="2507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17491" y="5603844"/>
            <a:ext cx="0" cy="1905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4260218" y="5245373"/>
            <a:ext cx="389466" cy="1123337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5400000">
            <a:off x="7204463" y="5260148"/>
            <a:ext cx="389466" cy="1093788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821720" y="6243077"/>
            <a:ext cx="1463039" cy="1108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13960" y="4714835"/>
            <a:ext cx="3403" cy="2507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43517" y="4714835"/>
            <a:ext cx="3403" cy="2507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34157" y="4718485"/>
            <a:ext cx="3403" cy="2507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63714" y="4718485"/>
            <a:ext cx="3403" cy="2507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44689"/>
              </p:ext>
            </p:extLst>
          </p:nvPr>
        </p:nvGraphicFramePr>
        <p:xfrm>
          <a:off x="1504287" y="274233"/>
          <a:ext cx="9144000" cy="618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749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</a:pPr>
                      <a:r>
                        <a:rPr lang="en-US" sz="4400" b="1" i="0" kern="1200" dirty="0">
                          <a:solidFill>
                            <a:schemeClr val="tx1"/>
                          </a:solidFill>
                          <a:effectLst/>
                          <a:latin typeface="Calibri Regular" charset="0"/>
                          <a:ea typeface="+mn-ea"/>
                          <a:cs typeface="+mn-cs"/>
                        </a:rPr>
                        <a:t>Workflow Diagram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77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449" y="1367856"/>
            <a:ext cx="5030292" cy="643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Quality Control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18237" y="2224954"/>
            <a:ext cx="4901504" cy="444701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Integrated w/ Client QC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Round robin QC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100% QC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Statistical sampling QC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95% confidence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interval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2% margin of error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Targeted QC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&amp; Cleanup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TAR: amplification effect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2" y="1112833"/>
            <a:ext cx="3209926" cy="41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88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449" y="1335231"/>
            <a:ext cx="5030292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Decision Log &amp; Daily Reporting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9449" y="2877170"/>
            <a:ext cx="3650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Documentation of evolving guidance from Outside Counsel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Reporting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of Review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Team progress and pace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Diary of Project Activities</a:t>
            </a:r>
          </a:p>
          <a:p>
            <a:pPr fontAlgn="base"/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13" y="156901"/>
            <a:ext cx="5345112" cy="67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9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12119" y="1665885"/>
            <a:ext cx="503029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Privilege Review Best Practices				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76513" y="3111800"/>
            <a:ext cx="4901504" cy="231358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Review protocol memo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Training on privilege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First level privilege review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Second level privilege review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Multi-layered quality control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48" y="1261584"/>
            <a:ext cx="4655939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5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449" y="906639"/>
            <a:ext cx="5030292" cy="173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Privilege Review Best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Practices: Mechanics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89448" y="2925481"/>
            <a:ext cx="4901504" cy="285713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Pick lists, check boxes and radio buttons for common phrases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Type only when necessary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Add typed entries to common phrases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Case study: improved efficiency, better uniformity and reduced QC prior to production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99" y="906639"/>
            <a:ext cx="4016376" cy="48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43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449" y="906639"/>
            <a:ext cx="5030292" cy="173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Privilege Review Best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Practices: Substance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89448" y="2925481"/>
            <a:ext cx="4901504" cy="285713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Metadata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(To, from, cc:, date)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Type of communication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(Email)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Parties to communication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(Client personnel and counsel)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Claim of privilege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(Reflecting legal advice)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Subject of communication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(Regarding contract litigation)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987" y="1363014"/>
            <a:ext cx="3822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2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447" y="1206676"/>
            <a:ext cx="521140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Privilege Review Best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Practices: Issues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89447" y="2925481"/>
            <a:ext cx="4811353" cy="367019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Open question: logging each email in an email chain?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This is rarely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done in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practice. Typically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log top level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email &amp; name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legal personnel in log entry if not in metadata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Challenge: Manually entering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metadata for underlying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emails may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exponentially increase amount of logging required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112" y="1504950"/>
            <a:ext cx="4203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4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9489" y="1756925"/>
            <a:ext cx="503029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Leveraging Technology: TAR				</a:t>
            </a:r>
            <a:b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</a:b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9488" y="3273382"/>
            <a:ext cx="4901504" cy="170648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Predictive Coding/Ranking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Computer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Assisted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Review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Technology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Assisted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Review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Machine Learning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92" y="1214438"/>
            <a:ext cx="4675188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6" y="275574"/>
            <a:ext cx="479408" cy="449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5768" y="1984886"/>
            <a:ext cx="8305465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en-US" sz="2400" b="1" dirty="0" smtClean="0">
                <a:latin typeface="Calibri Regular" charset="0"/>
                <a:ea typeface="Calibri Light" charset="0"/>
                <a:cs typeface="Calibri Light" charset="0"/>
              </a:rPr>
              <a:t>TAR Defined. </a:t>
            </a:r>
          </a:p>
          <a:p>
            <a:pPr algn="ctr" fontAlgn="base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“A family of technologies and applications that receive input such as coding decisions from human beings for a small subset of documents and use computer algorithms that leverage those human decisions to infer a reliable method to help categorize, code or rank the remaining ESI in the set” </a:t>
            </a:r>
          </a:p>
          <a:p>
            <a:pPr algn="ctr" fontAlgn="base"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-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17 Rich J.L. &amp; Tech 9 at 25-26 (2011)</a:t>
            </a:r>
          </a:p>
          <a:p>
            <a:pPr algn="ctr" fontAlgn="base">
              <a:lnSpc>
                <a:spcPct val="12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03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9448" y="1181893"/>
            <a:ext cx="503029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TAR:</a:t>
            </a:r>
            <a:b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How it Works</a:t>
            </a: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		</a:t>
            </a:r>
            <a:b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</a:b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9448" y="2925481"/>
            <a:ext cx="4901504" cy="285713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Tool acquires a small representative cross-section of the documents, sometimes referred to as a “seed set.”  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Subject matter experts review seed set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Based on the designations/tags decision made by the subject matter experts an algorithm assigning predictions to additional documents in the database.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7" y="1485900"/>
            <a:ext cx="4102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5728"/>
              </p:ext>
            </p:extLst>
          </p:nvPr>
        </p:nvGraphicFramePr>
        <p:xfrm>
          <a:off x="3288198" y="447586"/>
          <a:ext cx="5396380" cy="105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56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7775" algn="l"/>
                          <a:tab pos="2803525" algn="l"/>
                        </a:tabLst>
                        <a:defRPr/>
                      </a:pPr>
                      <a:r>
                        <a:rPr lang="en-US" sz="4400" b="1" i="0" dirty="0" smtClean="0">
                          <a:solidFill>
                            <a:schemeClr val="tx1"/>
                          </a:solidFill>
                          <a:latin typeface="Calibri Regular" charset="0"/>
                          <a:ea typeface="Calibri Regular" charset="0"/>
                          <a:cs typeface="Calibri Regular" charset="0"/>
                        </a:rPr>
                        <a:t>Know the EDRM</a:t>
                      </a:r>
                      <a:endParaRPr lang="en-US" sz="4400" b="1" i="0" dirty="0">
                        <a:solidFill>
                          <a:schemeClr val="tx1"/>
                        </a:solidFill>
                        <a:latin typeface="Calibri Regular" charset="0"/>
                        <a:ea typeface="Calibri Regular" charset="0"/>
                        <a:cs typeface="Calibri Regular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8468" y="4415092"/>
            <a:ext cx="1631244" cy="8389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Regular" charset="0"/>
              </a:rPr>
              <a:t>Information Management</a:t>
            </a:r>
            <a:endParaRPr lang="en-US" sz="14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94185" y="4415092"/>
            <a:ext cx="1631244" cy="8389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Regular" charset="0"/>
              </a:rPr>
              <a:t>Identification</a:t>
            </a:r>
            <a:endParaRPr lang="en-US" sz="14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5269" y="3870844"/>
            <a:ext cx="1631244" cy="8389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Regular" charset="0"/>
              </a:rPr>
              <a:t>Preservation</a:t>
            </a:r>
            <a:endParaRPr lang="en-US" sz="14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5269" y="4902508"/>
            <a:ext cx="1631244" cy="8389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Calibri Regular" charset="0"/>
              </a:rPr>
              <a:t>Collection</a:t>
            </a:r>
            <a:endParaRPr lang="en-US" sz="14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66518" y="4419759"/>
            <a:ext cx="1622169" cy="8342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Regular" charset="0"/>
              </a:rPr>
              <a:t>Production</a:t>
            </a:r>
            <a:endParaRPr lang="en-US" sz="14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94374" y="4419759"/>
            <a:ext cx="1622169" cy="8342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Regular" charset="0"/>
              </a:rPr>
              <a:t>Presentation</a:t>
            </a:r>
            <a:endParaRPr lang="en-US" sz="1400" dirty="0">
              <a:solidFill>
                <a:schemeClr val="tx1"/>
              </a:solidFill>
              <a:latin typeface="Calibri Regular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22229" y="4862592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93313" y="4680621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3313" y="5097340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21211" y="3347057"/>
            <a:ext cx="1581211" cy="2667127"/>
          </a:xfrm>
          <a:prstGeom prst="roundRect">
            <a:avLst/>
          </a:prstGeom>
          <a:noFill/>
          <a:ln w="19050">
            <a:solidFill>
              <a:srgbClr val="DD6700"/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Calibri Regular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578874" y="4862592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163763" y="3611391"/>
            <a:ext cx="1291394" cy="544572"/>
          </a:xfrm>
          <a:prstGeom prst="roundRect">
            <a:avLst/>
          </a:prstGeom>
          <a:solidFill>
            <a:schemeClr val="accent2"/>
          </a:solidFill>
          <a:ln>
            <a:solidFill>
              <a:srgbClr val="DD6700"/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 Regular" charset="0"/>
              </a:rPr>
              <a:t>Processing</a:t>
            </a:r>
            <a:endParaRPr lang="en-US" sz="1400" dirty="0">
              <a:solidFill>
                <a:schemeClr val="bg1"/>
              </a:solidFill>
              <a:latin typeface="Calibri Regular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1463" y="4382577"/>
            <a:ext cx="1291394" cy="544572"/>
          </a:xfrm>
          <a:prstGeom prst="roundRect">
            <a:avLst/>
          </a:prstGeom>
          <a:solidFill>
            <a:schemeClr val="accent2"/>
          </a:solidFill>
          <a:ln>
            <a:solidFill>
              <a:srgbClr val="DD6700"/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 Regular" charset="0"/>
              </a:rPr>
              <a:t>Review</a:t>
            </a:r>
            <a:endParaRPr lang="en-US" sz="1400" dirty="0">
              <a:solidFill>
                <a:schemeClr val="bg1"/>
              </a:solidFill>
              <a:latin typeface="Calibri Regular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71463" y="5154324"/>
            <a:ext cx="1291394" cy="544572"/>
          </a:xfrm>
          <a:prstGeom prst="roundRect">
            <a:avLst/>
          </a:prstGeom>
          <a:solidFill>
            <a:schemeClr val="accent2"/>
          </a:solidFill>
          <a:ln>
            <a:solidFill>
              <a:srgbClr val="DD6700"/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B w="1905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 Regular" charset="0"/>
              </a:rPr>
              <a:t>Analysis</a:t>
            </a:r>
            <a:endParaRPr lang="en-US" sz="1400" dirty="0">
              <a:solidFill>
                <a:schemeClr val="bg1"/>
              </a:solidFill>
              <a:latin typeface="Calibri Regular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7390" y="1503718"/>
            <a:ext cx="628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Regular" charset="0"/>
              </a:rPr>
              <a:t>Processing, Review &amp; Analysis Represent </a:t>
            </a:r>
            <a:r>
              <a:rPr lang="en-US" sz="2800" dirty="0" smtClean="0">
                <a:solidFill>
                  <a:schemeClr val="accent2"/>
                </a:solidFill>
                <a:latin typeface="Calibri Regular" charset="0"/>
              </a:rPr>
              <a:t>60-80%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Regular" charset="0"/>
              </a:rPr>
              <a:t> of Total eDiscovery Costs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 Regular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51018" y="4837498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96513" y="4339717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6513" y="5253997"/>
            <a:ext cx="171956" cy="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35066" y="4966374"/>
            <a:ext cx="2854" cy="187389"/>
          </a:xfrm>
          <a:prstGeom prst="straightConnector1">
            <a:avLst/>
          </a:prstGeom>
          <a:ln w="19050" cap="flat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41339" y="4186943"/>
            <a:ext cx="2854" cy="187389"/>
          </a:xfrm>
          <a:prstGeom prst="straightConnector1">
            <a:avLst/>
          </a:prstGeom>
          <a:ln w="19050" cap="flat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962533" y="4155402"/>
            <a:ext cx="4941" cy="189663"/>
          </a:xfrm>
          <a:prstGeom prst="straightConnector1">
            <a:avLst/>
          </a:prstGeom>
          <a:ln w="19050" cap="flat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962533" y="4915741"/>
            <a:ext cx="4941" cy="189663"/>
          </a:xfrm>
          <a:prstGeom prst="straightConnector1">
            <a:avLst/>
          </a:prstGeom>
          <a:ln w="19050" cap="flat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3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91" y="1407805"/>
            <a:ext cx="7242377" cy="4911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76434" y="432161"/>
            <a:ext cx="8079503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TAR: Cutting Volume &amp; Cost</a:t>
            </a: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			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89930" y="2096474"/>
            <a:ext cx="4901504" cy="51054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 Regular" charset="0"/>
                <a:cs typeface="Calibri Regular" charset="0"/>
              </a:rPr>
              <a:t>Simple Text Highlighting</a:t>
            </a:r>
            <a:endParaRPr lang="en-US" sz="20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47914" y="3171065"/>
            <a:ext cx="2785533" cy="51054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 Regular" charset="0"/>
                <a:cs typeface="Calibri Regular" charset="0"/>
              </a:rPr>
              <a:t>Bulk Tagging</a:t>
            </a:r>
            <a:endParaRPr lang="en-US" sz="20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89930" y="4377334"/>
            <a:ext cx="4901504" cy="51054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 Regular" charset="0"/>
                <a:cs typeface="Calibri Regular" charset="0"/>
              </a:rPr>
              <a:t>Quality</a:t>
            </a:r>
            <a:br>
              <a:rPr lang="en-US" sz="2000" dirty="0" smtClean="0">
                <a:solidFill>
                  <a:schemeClr val="bg1"/>
                </a:solidFill>
                <a:latin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 Regular" charset="0"/>
                <a:cs typeface="Calibri Regular" charset="0"/>
              </a:rPr>
              <a:t>Control</a:t>
            </a:r>
            <a:endParaRPr lang="en-US" sz="20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389930" y="6141045"/>
            <a:ext cx="4901504" cy="51054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Calibri Regular" charset="0"/>
                <a:cs typeface="Calibri Regular" charset="0"/>
              </a:rPr>
              <a:t>99.9</a:t>
            </a:r>
            <a:r>
              <a:rPr lang="en-US" sz="2000" smtClean="0">
                <a:latin typeface="Calibri Regular" charset="0"/>
                <a:cs typeface="Calibri Regular" charset="0"/>
              </a:rPr>
              <a:t>% Confidence</a:t>
            </a:r>
            <a:endParaRPr lang="en-US" sz="2000" dirty="0">
              <a:latin typeface="Calibri Regular" charset="0"/>
              <a:cs typeface="Calibri Regular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 rot="18190617">
            <a:off x="6541514" y="3701046"/>
            <a:ext cx="2256353" cy="51054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libri Regular" charset="0"/>
                <a:cs typeface="Calibri Regular" charset="0"/>
              </a:rPr>
              <a:t>Data Volume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965755" y="4608028"/>
            <a:ext cx="177801" cy="279847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63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3443" y="1027430"/>
            <a:ext cx="8079503" cy="643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TAR: Why is it Necessary?</a:t>
            </a:r>
            <a:endParaRPr lang="en-US" sz="2400" b="1" dirty="0">
              <a:solidFill>
                <a:schemeClr val="accent2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41848" y="4621122"/>
            <a:ext cx="3020291" cy="161750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One typical computer holds roughly 5 million documents. Or 100 gigs of data.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381866" y="4610749"/>
            <a:ext cx="3020291" cy="161750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Ten computers hold roughly 50 million documents. Or 1 TERABYTE of Data.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126685" y="4610749"/>
            <a:ext cx="3020291" cy="1617500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It would take a team of 50 people an entire year to review a single TERABYTE of data.</a:t>
            </a:r>
            <a:endParaRPr lang="en-US" sz="2000" dirty="0">
              <a:solidFill>
                <a:schemeClr val="accent2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7438" y="1886966"/>
            <a:ext cx="5109540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Data volume adds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up incredibly quickly.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39" y="3112898"/>
            <a:ext cx="1396107" cy="1456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058" y="3112898"/>
            <a:ext cx="1739900" cy="119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679" y="3267259"/>
            <a:ext cx="2654301" cy="11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7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4002" y="1175985"/>
            <a:ext cx="9962638" cy="643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TAR: Conceptual </a:t>
            </a: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vs. Linear Review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389648" y="2565609"/>
            <a:ext cx="4453112" cy="2876121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 Regular" charset="0"/>
                <a:cs typeface="Calibri Regular" charset="0"/>
              </a:rPr>
              <a:t>Time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Document Decisions Per Hour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Document Decisions Per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Day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Total Document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Decisions Per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Hour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Total Hours Required for Review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Hours to Complete Review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Days to Complete Review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42760" y="2565609"/>
            <a:ext cx="1341120" cy="2876121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 Regular" charset="0"/>
                <a:cs typeface="Calibri Regular" charset="0"/>
              </a:rPr>
              <a:t>Concept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250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2,000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1,250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4,514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903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112.9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484657" y="2565609"/>
            <a:ext cx="1341120" cy="2876121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 Regular" charset="0"/>
                <a:cs typeface="Calibri Regular" charset="0"/>
              </a:rPr>
              <a:t>Linear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40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320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200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16,929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3,386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423.2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82644" y="5601416"/>
            <a:ext cx="8587227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9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6" y="275574"/>
            <a:ext cx="479408" cy="449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5768" y="2701166"/>
            <a:ext cx="851551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en-US" sz="2000" b="1" dirty="0" smtClean="0">
                <a:latin typeface="Calibri Regular" charset="0"/>
                <a:ea typeface="Calibri Light" charset="0"/>
                <a:cs typeface="Calibri Light" charset="0"/>
              </a:rPr>
              <a:t>Predictive Coding: Explained</a:t>
            </a:r>
          </a:p>
          <a:p>
            <a:pPr algn="ctr" fontAlgn="base"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Light" charset="0"/>
                <a:cs typeface="Calibri Light" charset="0"/>
              </a:rPr>
              <a:t>Predictive coding is a very powerful tool, but it has its flaws. It has a known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Light" charset="0"/>
                <a:cs typeface="Calibri Light" charset="0"/>
              </a:rPr>
              <a:t>overfit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Light" charset="0"/>
                <a:cs typeface="Calibri Light" charset="0"/>
              </a:rPr>
              <a:t> problem, and it can see relationships where they don’t exist.</a:t>
            </a:r>
          </a:p>
          <a:p>
            <a:pPr algn="ctr" fontAlgn="base">
              <a:lnSpc>
                <a:spcPct val="12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9449" y="725328"/>
            <a:ext cx="4783642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Concept Search &amp; Clustering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9448" y="2180539"/>
            <a:ext cx="4901504" cy="4486701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What is concept search?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“Sugar” finds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“Sweetener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”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What is concept clustering?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Analysis of terms in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context. 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“diamond”, do you want baseball or jewelry?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Custodian clustering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Who is talking to whom?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Near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duplicate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2" y="1319946"/>
            <a:ext cx="4953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858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89040" y="725328"/>
            <a:ext cx="5629355" cy="64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Statistical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Sampling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0712" y="1726220"/>
            <a:ext cx="5665652" cy="4725493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Statistical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Significance &amp; Sample Sizes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Raosoft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 calculator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Why random sampling?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Confidence Interval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Measures uncertainty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95% is emerging baseline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Margin of Error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Measures error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2% is emerging baseline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87" y="1409700"/>
            <a:ext cx="407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9448" y="1045185"/>
            <a:ext cx="5143861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The Power of Statistical Sampling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9448" y="3069295"/>
            <a:ext cx="3602181" cy="3087392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20,000 documents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Sample: </a:t>
            </a:r>
            <a:r>
              <a:rPr lang="en-US" sz="2000" dirty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2,144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 documents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million documents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Sample: </a:t>
            </a:r>
            <a:r>
              <a:rPr lang="en-US" sz="2000" dirty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2,399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 documents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3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million documents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(Da Silva Moore)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Sample: </a:t>
            </a:r>
            <a:r>
              <a:rPr lang="en-US" sz="2000" dirty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2,399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 documents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20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million documents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Sample: </a:t>
            </a:r>
            <a:r>
              <a:rPr lang="en-US" sz="2000" dirty="0">
                <a:solidFill>
                  <a:schemeClr val="accent2"/>
                </a:solidFill>
                <a:latin typeface="Calibri Regular" charset="0"/>
                <a:cs typeface="Calibri Regular" charset="0"/>
              </a:rPr>
              <a:t>2,401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cs typeface="Calibri Regular" charset="0"/>
              </a:rPr>
              <a:t> documents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75" y="2665786"/>
            <a:ext cx="4622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22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Regular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92" y="2626888"/>
            <a:ext cx="479408" cy="4497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9197" y="3300967"/>
            <a:ext cx="6494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800" dirty="0" smtClean="0">
                <a:solidFill>
                  <a:schemeClr val="bg1"/>
                </a:solidFill>
                <a:effectLst/>
                <a:latin typeface="Calibri Regular" charset="0"/>
                <a:ea typeface="Calibri Regular" charset="0"/>
                <a:cs typeface="Calibri Regular" charset="0"/>
              </a:rPr>
              <a:t>Thank You.</a:t>
            </a:r>
          </a:p>
          <a:p>
            <a:pPr algn="ctr" fontAlgn="base"/>
            <a:r>
              <a:rPr lang="en-US" sz="18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Chris Lauer</a:t>
            </a:r>
            <a:br>
              <a:rPr lang="en-US" sz="18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Senior </a:t>
            </a:r>
            <a:r>
              <a:rPr lang="en-US" sz="1800" dirty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Director</a:t>
            </a:r>
            <a:br>
              <a:rPr lang="en-US" sz="1800" dirty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 202.316.5700</a:t>
            </a:r>
            <a:br>
              <a:rPr lang="en-US" sz="1800" dirty="0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Calibri Regular" charset="0"/>
                <a:ea typeface="Calibri Regular" charset="0"/>
                <a:cs typeface="Calibri Regular" charset="0"/>
              </a:rPr>
              <a:t>chris.lauer@trustpoint.one</a:t>
            </a:r>
            <a:endParaRPr lang="en-US" sz="1800" dirty="0">
              <a:solidFill>
                <a:schemeClr val="bg1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5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38752"/>
              </p:ext>
            </p:extLst>
          </p:nvPr>
        </p:nvGraphicFramePr>
        <p:xfrm>
          <a:off x="701811" y="2072542"/>
          <a:ext cx="5396380" cy="115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6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7775" algn="l"/>
                          <a:tab pos="2803525" algn="l"/>
                        </a:tabLst>
                        <a:defRPr/>
                      </a:pPr>
                      <a:r>
                        <a:rPr lang="en-US" sz="44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Regular" charset="0"/>
                          <a:ea typeface="Calibri Regular" charset="0"/>
                          <a:cs typeface="Calibri Regular" charset="0"/>
                        </a:rPr>
                        <a:t>The Importance of Efficient Review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4136" y="3542618"/>
            <a:ext cx="4193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These are the costs of Discovery by phase. Review is far and away the biggest driver.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99988615"/>
              </p:ext>
            </p:extLst>
          </p:nvPr>
        </p:nvGraphicFramePr>
        <p:xfrm>
          <a:off x="5900027" y="1401961"/>
          <a:ext cx="6288798" cy="428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8818" y="3754475"/>
            <a:ext cx="184299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solidFill>
                  <a:schemeClr val="bg1"/>
                </a:solidFill>
                <a:latin typeface="Calibri Regular" charset="0"/>
              </a:rPr>
              <a:t>73%</a:t>
            </a:r>
            <a:br>
              <a:rPr lang="en-US" sz="6000" b="1" dirty="0">
                <a:solidFill>
                  <a:schemeClr val="bg1"/>
                </a:solidFill>
                <a:latin typeface="Calibri Regular" charset="0"/>
              </a:rPr>
            </a:br>
            <a:r>
              <a:rPr lang="en-US" sz="1600" b="1" dirty="0">
                <a:solidFill>
                  <a:schemeClr val="bg1"/>
                </a:solidFill>
                <a:latin typeface="Calibri Regular" charset="0"/>
              </a:rPr>
              <a:t>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6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55698" y="1597868"/>
            <a:ext cx="4859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Common Pitfalls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5698" y="2619452"/>
            <a:ext cx="36675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The 5 P’s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Understand the Data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Lack of Strategy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Search Term Testing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Primary Custodian Investigation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Linear Review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Leverage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51" y="1277620"/>
            <a:ext cx="4604457" cy="45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3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3893" y="1030157"/>
            <a:ext cx="4635707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Strategies to Control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Cost </a:t>
            </a: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in Small </a:t>
            </a:r>
            <a: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  <a:t>Cases</a:t>
            </a:r>
            <a:br>
              <a:rPr lang="en-US" sz="4400" b="1" dirty="0" smtClean="0">
                <a:latin typeface="Calibri Regular" charset="0"/>
                <a:ea typeface="Calibri Regular" charset="0"/>
                <a:cs typeface="Calibri Regular" charset="0"/>
              </a:rPr>
            </a:br>
            <a:endParaRPr lang="en-US" sz="4400" b="1" dirty="0" smtClean="0">
              <a:latin typeface="Calibri Regular" charset="0"/>
              <a:ea typeface="Calibri Regular" charset="0"/>
              <a:cs typeface="Calibri Regular" charset="0"/>
            </a:endParaRP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Know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your data early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Create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test database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Leverage ECA /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culling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Drive negotiations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Date limits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Limit custodians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Test prior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agreement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Prove burden 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Test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prior to agreement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72" y="1600667"/>
            <a:ext cx="4179888" cy="39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9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11744" y="3324681"/>
            <a:ext cx="46357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 Regular" charset="0"/>
                <a:ea typeface="Calibri Regular" charset="0"/>
                <a:cs typeface="Calibri Regular" charset="0"/>
              </a:rPr>
              <a:t>Custodian </a:t>
            </a:r>
            <a:r>
              <a:rPr lang="en-US" sz="2000" dirty="0">
                <a:latin typeface="Calibri Regular" charset="0"/>
                <a:ea typeface="Calibri Regular" charset="0"/>
                <a:cs typeface="Calibri Regular" charset="0"/>
              </a:rPr>
              <a:t>self collection </a:t>
            </a:r>
            <a:r>
              <a:rPr lang="en-US" sz="2000" dirty="0" smtClean="0">
                <a:latin typeface="Calibri Regular" charset="0"/>
                <a:ea typeface="Calibri Regular" charset="0"/>
                <a:cs typeface="Calibri Regular" charset="0"/>
              </a:rPr>
              <a:t/>
            </a:r>
            <a:br>
              <a:rPr lang="en-US" sz="2000" dirty="0" smtClean="0"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Phase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1: custodians produce key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documents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Phase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2: sample test database to identify other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documents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Phase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3: ask other side to articulate why they need more in this case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744" y="1092200"/>
            <a:ext cx="5096657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Strategies to Control Cost in Small Cases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02" y="1581150"/>
            <a:ext cx="3619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8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66145" y="2325919"/>
            <a:ext cx="40851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Plan ahead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Before litigation starts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Retention policy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Internal ECA tool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Client with these in place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Matter 1: $9,200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Matter 2: 17,700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Same industry &amp; lit type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Matter 1: $423,000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Matter 2: $3.3 million</a:t>
            </a:r>
          </a:p>
          <a:p>
            <a:pPr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t>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9850065"/>
              </p:ext>
            </p:extLst>
          </p:nvPr>
        </p:nvGraphicFramePr>
        <p:xfrm>
          <a:off x="6603066" y="725328"/>
          <a:ext cx="4871697" cy="555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402406" y="1075848"/>
            <a:ext cx="4412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Value of Planning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7410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275574"/>
            <a:ext cx="480074" cy="44975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2695"/>
              </p:ext>
            </p:extLst>
          </p:nvPr>
        </p:nvGraphicFramePr>
        <p:xfrm>
          <a:off x="1284473" y="1693235"/>
          <a:ext cx="4724400" cy="3734604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3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Times"/>
                          <a:cs typeface="Times New Roman"/>
                        </a:rPr>
                        <a:t>Case Study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Statistics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Type of matter</a:t>
                      </a:r>
                      <a:endParaRPr lang="en-US" sz="1600" dirty="0" smtClean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Commercial litigation</a:t>
                      </a:r>
                      <a:endParaRPr lang="en-US" sz="1600" dirty="0" smtClean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Original dataset</a:t>
                      </a:r>
                      <a:endParaRPr lang="en-US" sz="1600" dirty="0" smtClean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1.20 million documents</a:t>
                      </a:r>
                      <a:endParaRPr lang="en-US" sz="1600" dirty="0" smtClean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Estimated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original review cost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$1.2 million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Final dataset after optimization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437,000 documents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Estimated final review cost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$399,500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Client 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savings $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$800,500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Client 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savings %</a:t>
                      </a:r>
                      <a:endParaRPr lang="en-US" sz="16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67%</a:t>
                      </a:r>
                      <a:endParaRPr lang="en-US" sz="1600" dirty="0" smtClean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201291" y="2563318"/>
            <a:ext cx="3429000" cy="3210564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What if you’re cooperating and they’re not?</a:t>
            </a:r>
          </a:p>
          <a:p>
            <a:pPr marL="0" indent="0">
              <a:buClr>
                <a:srgbClr val="C0C0C0"/>
              </a:buClr>
              <a:buSzPct val="200000"/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 marL="0" indent="0">
              <a:buClr>
                <a:srgbClr val="C0C0C0"/>
              </a:buClr>
              <a:buSzPct val="20000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Case study: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Test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Document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Propose solutions</a:t>
            </a:r>
          </a:p>
          <a:p>
            <a:pPr lvl="1">
              <a:buClr>
                <a:srgbClr val="C0C0C0"/>
              </a:buClr>
              <a:buSzPct val="200000"/>
              <a:buFont typeface="Calibri" panose="020F0502020204030204" pitchFamily="34" charset="0"/>
              <a:buChar char=".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Regular" charset="0"/>
              </a:rPr>
              <a:t>Ask for a hearing</a:t>
            </a:r>
          </a:p>
          <a:p>
            <a:pPr lvl="1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 lvl="1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 lvl="1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 Regula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1291" y="1123609"/>
            <a:ext cx="5096657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Calibri Regular" charset="0"/>
                <a:ea typeface="Calibri Regular" charset="0"/>
                <a:cs typeface="Calibri Regular" charset="0"/>
              </a:rPr>
              <a:t>Cooperation Proclamation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28680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itch Dec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itch Dec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F59BB6C03104BBD4896441619B7D8" ma:contentTypeVersion="4" ma:contentTypeDescription="Create a new document." ma:contentTypeScope="" ma:versionID="058bd180768da55eccbdf7424b00a222">
  <xsd:schema xmlns:xsd="http://www.w3.org/2001/XMLSchema" xmlns:xs="http://www.w3.org/2001/XMLSchema" xmlns:p="http://schemas.microsoft.com/office/2006/metadata/properties" xmlns:ns2="72c68dea-bfb8-4a9a-a1cc-2c88faa886da" xmlns:ns3="9dbdfba6-6909-49d0-8a43-28e2c77ed35f" targetNamespace="http://schemas.microsoft.com/office/2006/metadata/properties" ma:root="true" ma:fieldsID="4911986d09405131adf2fa458eb32591" ns2:_="" ns3:_="">
    <xsd:import namespace="72c68dea-bfb8-4a9a-a1cc-2c88faa886da"/>
    <xsd:import namespace="9dbdfba6-6909-49d0-8a43-28e2c77ed3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68dea-bfb8-4a9a-a1cc-2c88faa886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dfba6-6909-49d0-8a43-28e2c77ed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c68dea-bfb8-4a9a-a1cc-2c88faa886da">
      <UserInfo>
        <DisplayName>Todd Young</DisplayName>
        <AccountId>899</AccountId>
        <AccountType/>
      </UserInfo>
      <UserInfo>
        <DisplayName>Dylan Chatain</DisplayName>
        <AccountId>1470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FB86CA-78B3-4A47-86BF-ED72D87BEB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038914-F098-4663-B358-26F11BF00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68dea-bfb8-4a9a-a1cc-2c88faa886da"/>
    <ds:schemaRef ds:uri="9dbdfba6-6909-49d0-8a43-28e2c77ed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9F097B-096F-4F67-AE8C-BEF4D8DF9525}">
  <ds:schemaRefs>
    <ds:schemaRef ds:uri="http://schemas.microsoft.com/office/2006/metadata/properties"/>
    <ds:schemaRef ds:uri="http://schemas.microsoft.com/office/infopath/2007/PartnerControls"/>
    <ds:schemaRef ds:uri="72c68dea-bfb8-4a9a-a1cc-2c88faa886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6263</TotalTime>
  <Words>1149</Words>
  <Application>Microsoft Macintosh PowerPoint</Application>
  <PresentationFormat>Custom</PresentationFormat>
  <Paragraphs>338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Calibri</vt:lpstr>
      <vt:lpstr>Calibri Light</vt:lpstr>
      <vt:lpstr>Calibri Regular</vt:lpstr>
      <vt:lpstr>Helvetica</vt:lpstr>
      <vt:lpstr>Open Sans Light</vt:lpstr>
      <vt:lpstr>Times</vt:lpstr>
      <vt:lpstr>Times New Roman</vt:lpstr>
      <vt:lpstr>Arial</vt:lpstr>
      <vt:lpstr>Office Theme</vt:lpstr>
      <vt:lpstr>2_Pitch Deck</vt:lpstr>
      <vt:lpstr>1_Pitch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Term Testing Testing Reduces Cost Dramatically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Ruge</dc:creator>
  <cp:lastModifiedBy>Microsoft Office User</cp:lastModifiedBy>
  <cp:revision>572</cp:revision>
  <cp:lastPrinted>2016-11-15T22:54:12Z</cp:lastPrinted>
  <dcterms:created xsi:type="dcterms:W3CDTF">2016-11-11T16:40:41Z</dcterms:created>
  <dcterms:modified xsi:type="dcterms:W3CDTF">2018-12-06T03:21:40Z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0x010100E21F59BB6C03104BBD4896441619B7D8</vt:lpwstr>
  </property>
</Properties>
</file>